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mp3" ContentType="audio/m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40"/>
  </p:notesMasterIdLst>
  <p:sldIdLst>
    <p:sldId id="341" r:id="rId2"/>
    <p:sldId id="300" r:id="rId3"/>
    <p:sldId id="301" r:id="rId4"/>
    <p:sldId id="302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2" autoAdjust="0"/>
    <p:restoredTop sz="94698" autoAdjust="0"/>
  </p:normalViewPr>
  <p:slideViewPr>
    <p:cSldViewPr snapToGrid="0" snapToObjects="1">
      <p:cViewPr varScale="1">
        <p:scale>
          <a:sx n="68" d="100"/>
          <a:sy n="68" d="100"/>
        </p:scale>
        <p:origin x="42" y="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9D5D4-27AC-4824-AAFE-89C215B4CE87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F21D6-8AA7-4BD7-AE88-067E81C7C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73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KhCzubxOW0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246" y="9429323"/>
            <a:ext cx="2945955" cy="495675"/>
          </a:xfrm>
          <a:prstGeom prst="rect">
            <a:avLst/>
          </a:prstGeom>
          <a:noFill/>
        </p:spPr>
        <p:txBody>
          <a:bodyPr/>
          <a:lstStyle/>
          <a:p>
            <a:fld id="{4A59EA3C-EEA6-4D57-9E6E-2F31347F5E98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911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ln/>
        </p:spPr>
        <p:txBody>
          <a:bodyPr/>
          <a:lstStyle/>
          <a:p>
            <a:fld id="{4EE09291-DCD5-4C18-A233-726E375D4E2C}" type="slidenum">
              <a:rPr lang="en-US"/>
              <a:pPr/>
              <a:t>28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52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ln/>
        </p:spPr>
        <p:txBody>
          <a:bodyPr/>
          <a:lstStyle/>
          <a:p>
            <a:fld id="{4EE09291-DCD5-4C18-A233-726E375D4E2C}" type="slidenum">
              <a:rPr lang="en-US"/>
              <a:pPr/>
              <a:t>29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32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ln/>
        </p:spPr>
        <p:txBody>
          <a:bodyPr/>
          <a:lstStyle/>
          <a:p>
            <a:fld id="{4EE09291-DCD5-4C18-A233-726E375D4E2C}" type="slidenum">
              <a:rPr lang="en-US"/>
              <a:pPr/>
              <a:t>30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ln/>
        </p:spPr>
        <p:txBody>
          <a:bodyPr/>
          <a:lstStyle/>
          <a:p>
            <a:fld id="{4EE09291-DCD5-4C18-A233-726E375D4E2C}" type="slidenum">
              <a:rPr lang="en-US"/>
              <a:pPr/>
              <a:t>31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9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Warren Buffett on Long Term Capital Management: </a:t>
            </a:r>
            <a:r>
              <a:rPr lang="en-GB" dirty="0" smtClean="0">
                <a:hlinkClick r:id="rId3"/>
              </a:rPr>
              <a:t>http://www.youtube.com/watch?v=GKhCzubxOW0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79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60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3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246" y="9429323"/>
            <a:ext cx="2945955" cy="495675"/>
          </a:xfrm>
          <a:prstGeom prst="rect">
            <a:avLst/>
          </a:prstGeom>
          <a:noFill/>
        </p:spPr>
        <p:txBody>
          <a:bodyPr/>
          <a:lstStyle/>
          <a:p>
            <a:fld id="{8DF07167-C381-40B1-B2E2-E15153DD2FCB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125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3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246" y="9429323"/>
            <a:ext cx="2945955" cy="495675"/>
          </a:xfrm>
          <a:prstGeom prst="rect">
            <a:avLst/>
          </a:prstGeom>
          <a:noFill/>
        </p:spPr>
        <p:txBody>
          <a:bodyPr/>
          <a:lstStyle/>
          <a:p>
            <a:fld id="{EDAEAD7A-A382-4D59-A6DB-FB5786D0201F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i="0" dirty="0" smtClean="0"/>
              <a:t>If competition means that prices</a:t>
            </a:r>
            <a:r>
              <a:rPr lang="en-US" i="0" baseline="0" dirty="0" smtClean="0"/>
              <a:t> get impounded by information immediately, to profit from trading we have to predict news! But flow of information is random…</a:t>
            </a:r>
            <a:endParaRPr lang="en-US" i="0" dirty="0" smtClean="0"/>
          </a:p>
        </p:txBody>
      </p:sp>
    </p:spTree>
    <p:extLst>
      <p:ext uri="{BB962C8B-B14F-4D97-AF65-F5344CB8AC3E}">
        <p14:creationId xmlns:p14="http://schemas.microsoft.com/office/powerpoint/2010/main" val="53873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3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246" y="9429323"/>
            <a:ext cx="2945955" cy="495675"/>
          </a:xfrm>
          <a:prstGeom prst="rect">
            <a:avLst/>
          </a:prstGeom>
          <a:noFill/>
        </p:spPr>
        <p:txBody>
          <a:bodyPr/>
          <a:lstStyle/>
          <a:p>
            <a:fld id="{EDAEAD7A-A382-4D59-A6DB-FB5786D0201F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i="0" dirty="0" smtClean="0"/>
              <a:t>If competition means that prices</a:t>
            </a:r>
            <a:r>
              <a:rPr lang="en-US" i="0" baseline="0" dirty="0" smtClean="0"/>
              <a:t> get impounded by information immediately, to profit from trading we have to predict news! But flow of information is random</a:t>
            </a:r>
            <a:endParaRPr lang="en-US" i="0" dirty="0" smtClean="0"/>
          </a:p>
        </p:txBody>
      </p:sp>
    </p:spTree>
    <p:extLst>
      <p:ext uri="{BB962C8B-B14F-4D97-AF65-F5344CB8AC3E}">
        <p14:creationId xmlns:p14="http://schemas.microsoft.com/office/powerpoint/2010/main" val="82246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617D40-01B0-944F-8BC2-5595C610A5A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1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246" y="9429323"/>
            <a:ext cx="2945955" cy="495675"/>
          </a:xfrm>
          <a:prstGeom prst="rect">
            <a:avLst/>
          </a:prstGeom>
          <a:noFill/>
        </p:spPr>
        <p:txBody>
          <a:bodyPr/>
          <a:lstStyle/>
          <a:p>
            <a:fld id="{80BCE819-F3AA-4B40-8EAA-CE1A98AF8F98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457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0246" y="9429323"/>
            <a:ext cx="2945955" cy="495675"/>
          </a:xfrm>
          <a:prstGeom prst="rect">
            <a:avLst/>
          </a:prstGeom>
          <a:noFill/>
        </p:spPr>
        <p:txBody>
          <a:bodyPr/>
          <a:lstStyle/>
          <a:p>
            <a:fld id="{DE302D04-4FEA-4D46-8E09-5B6E49E90CD2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19513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501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54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5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2117"/>
            <a:ext cx="78867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4DFF0-FD8E-40BE-ADAD-F6B99A812934}" type="datetimeFigureOut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C0B4D-214A-4B60-89BD-E45933EA943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8650" y="1690688"/>
            <a:ext cx="7886700" cy="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8650" y="6175209"/>
            <a:ext cx="7886700" cy="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6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899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ntent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733" y="226988"/>
            <a:ext cx="8003822" cy="735013"/>
          </a:xfr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3150" b="1" kern="1200" dirty="0">
                <a:solidFill>
                  <a:srgbClr val="0039A6"/>
                </a:solidFill>
                <a:latin typeface="Times New Roman" panose="02020603050405020304" pitchFamily="18" charset="0"/>
                <a:ea typeface="ＭＳ Ｐゴシック" pitchFamily="-112" charset="-128"/>
                <a:cs typeface="Times New Roman" panose="02020603050405020304" pitchFamily="18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732" y="1233312"/>
            <a:ext cx="8003823" cy="428883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342900" algn="l">
              <a:buFont typeface="Arial" panose="020B0604020202020204" pitchFamily="34" charset="0"/>
              <a:buChar char="•"/>
              <a:defRPr lang="en-GB" sz="15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42975" indent="-257175" algn="l">
              <a:buFont typeface="Arial" panose="020B0604020202020204" pitchFamily="34" charset="0"/>
              <a:buChar char="•"/>
              <a:defRPr lang="en-GB" sz="18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text</a:t>
            </a:r>
          </a:p>
          <a:p>
            <a:pPr lvl="1"/>
            <a:endParaRPr lang="en-GB" sz="16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GB" sz="16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1468" y="59266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30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4DFF0-FD8E-40BE-ADAD-F6B99A812934}" type="datetimeFigureOut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03/02/2020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C0B4D-214A-4B60-89BD-E45933EA943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24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wsj.com/deals/2011/03/11/hear-the-raj-rajaratnam-tapes/" TargetMode="External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4.png"/><Relationship Id="rId4" Type="http://schemas.openxmlformats.org/officeDocument/2006/relationships/hyperlink" Target="http://podcast.ft.com/index.php?pid=109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week.com/stories/1998-11-08/how-long-term-capital-rocked-stocks-to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97907"/>
            <a:ext cx="6858000" cy="7217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			INVESTMENTS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86543" y="3264864"/>
            <a:ext cx="6858000" cy="18650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 smtClean="0"/>
              <a:t>Week 5: Market Efficiency</a:t>
            </a:r>
          </a:p>
          <a:p>
            <a:pPr algn="ctr"/>
            <a:endParaRPr lang="en-GB" dirty="0" smtClean="0"/>
          </a:p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sz="2700" dirty="0" err="1" smtClean="0"/>
              <a:t>Vikas</a:t>
            </a:r>
            <a:r>
              <a:rPr lang="en-US" sz="2700" dirty="0" smtClean="0"/>
              <a:t> Raman</a:t>
            </a:r>
            <a:endParaRPr lang="en-GB" sz="2700" dirty="0" smtClean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5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Asset Pricing and Market Efficiency</a:t>
            </a:r>
            <a:endParaRPr lang="en-US" sz="3200" dirty="0" smtClean="0"/>
          </a:p>
        </p:txBody>
      </p:sp>
      <p:sp>
        <p:nvSpPr>
          <p:cNvPr id="41987" name="Rectangle 3" descr="Measuring abnormal returns" title="Measuring abnormal returns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Measuring abnormal returns:</a:t>
            </a: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construct trading strategies that earn 'abnormal' returns</a:t>
            </a:r>
          </a:p>
          <a:p>
            <a:pPr lvl="1" algn="ctr">
              <a:buFontTx/>
              <a:buNone/>
            </a:pPr>
            <a:r>
              <a:rPr lang="en-US" sz="2000" dirty="0" smtClean="0"/>
              <a:t>	</a:t>
            </a:r>
            <a:r>
              <a:rPr lang="en-US" sz="1800" b="1" dirty="0" smtClean="0"/>
              <a:t>Abnormal returns = realized returns – expected (normal) returns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need a model of 'normal' returns (CAPM, APT) </a:t>
            </a:r>
            <a:r>
              <a:rPr lang="en-US" sz="2000" dirty="0" smtClean="0"/>
              <a:t>where you measure risk correctly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If you find abnormal returns (when you shouldn’t):</a:t>
            </a:r>
          </a:p>
          <a:p>
            <a:pPr>
              <a:buFont typeface="Wingdings" pitchFamily="2" charset="2"/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FF0000"/>
                </a:solidFill>
              </a:rPr>
              <a:t>(a) market is not efficient		(b) model is wrong		(c) both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graphicFrame>
        <p:nvGraphicFramePr>
          <p:cNvPr id="41988" name="Object 4" descr="Measuring abnormal returns" title="Measuring abnormal returns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677777"/>
              </p:ext>
            </p:extLst>
          </p:nvPr>
        </p:nvGraphicFramePr>
        <p:xfrm>
          <a:off x="3276604" y="2819402"/>
          <a:ext cx="22733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4" imgW="1193800" imgH="228600" progId="Equation.3">
                  <p:embed/>
                </p:oleObj>
              </mc:Choice>
              <mc:Fallback>
                <p:oleObj name="Equation" r:id="rId4" imgW="119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4" y="2819402"/>
                        <a:ext cx="2273300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Line 5" descr="Measuring abnormal returns" title="Measuring abnormal returns"/>
          <p:cNvSpPr>
            <a:spLocks noChangeShapeType="1"/>
          </p:cNvSpPr>
          <p:nvPr/>
        </p:nvSpPr>
        <p:spPr bwMode="auto">
          <a:xfrm flipH="1">
            <a:off x="4038602" y="2514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990" name="Rectangle 6" descr="Measuring abnormal returns" title="Measuring abnormal returns"/>
          <p:cNvSpPr>
            <a:spLocks noChangeArrowheads="1"/>
          </p:cNvSpPr>
          <p:nvPr/>
        </p:nvSpPr>
        <p:spPr bwMode="auto">
          <a:xfrm>
            <a:off x="4419602" y="2362200"/>
            <a:ext cx="1828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1600" dirty="0"/>
              <a:t>Realized Return</a:t>
            </a:r>
          </a:p>
        </p:txBody>
      </p:sp>
      <p:sp>
        <p:nvSpPr>
          <p:cNvPr id="41991" name="Line 7" descr="Measuring abnormal returns" title="Measuring abnormal returns"/>
          <p:cNvSpPr>
            <a:spLocks noChangeShapeType="1"/>
          </p:cNvSpPr>
          <p:nvPr/>
        </p:nvSpPr>
        <p:spPr bwMode="auto">
          <a:xfrm flipH="1" flipV="1">
            <a:off x="4813304" y="3200400"/>
            <a:ext cx="6731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992" name="Rectangle 8" descr="Measuring abnormal returns" title="Measuring abnormal returns"/>
          <p:cNvSpPr>
            <a:spLocks noChangeArrowheads="1"/>
          </p:cNvSpPr>
          <p:nvPr/>
        </p:nvSpPr>
        <p:spPr bwMode="auto">
          <a:xfrm>
            <a:off x="5486404" y="3200400"/>
            <a:ext cx="3478088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1600" dirty="0"/>
              <a:t>'Normal' Returns (Single Index Model)</a:t>
            </a:r>
          </a:p>
        </p:txBody>
      </p:sp>
      <p:sp>
        <p:nvSpPr>
          <p:cNvPr id="41993" name="Line 9" descr="Measuring abnormal returns" title="Measuring abnormal returns"/>
          <p:cNvSpPr>
            <a:spLocks noChangeShapeType="1"/>
          </p:cNvSpPr>
          <p:nvPr/>
        </p:nvSpPr>
        <p:spPr bwMode="auto">
          <a:xfrm>
            <a:off x="2743202" y="25908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994" name="Rectangle 10" descr="Measuring abnormal returns" title="Measuring abnormal returns"/>
          <p:cNvSpPr>
            <a:spLocks noChangeArrowheads="1"/>
          </p:cNvSpPr>
          <p:nvPr/>
        </p:nvSpPr>
        <p:spPr bwMode="auto">
          <a:xfrm>
            <a:off x="457202" y="2438400"/>
            <a:ext cx="2286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sz="1600" dirty="0" smtClean="0"/>
              <a:t> </a:t>
            </a:r>
            <a:r>
              <a:rPr lang="en-US" sz="1600" dirty="0"/>
              <a:t>('Abnormal')Return</a:t>
            </a:r>
          </a:p>
        </p:txBody>
      </p:sp>
    </p:spTree>
    <p:extLst>
      <p:ext uri="{BB962C8B-B14F-4D97-AF65-F5344CB8AC3E}">
        <p14:creationId xmlns:p14="http://schemas.microsoft.com/office/powerpoint/2010/main" val="4786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Asset Pricing and Market Efficiency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How do you tell whether the discrepancy between your valuation and the market is due to the faults of your asset pricing model, to market inefficiencies, or both?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This is a fundamental problem in testing market efficiency. You cannot really test one without the other—</a:t>
            </a:r>
            <a:r>
              <a:rPr lang="en-US" sz="2800" b="1" dirty="0" smtClean="0"/>
              <a:t>JOINT HYPOTHESIS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70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 to news</a:t>
            </a:r>
            <a:endParaRPr lang="en-US" dirty="0"/>
          </a:p>
        </p:txBody>
      </p:sp>
      <p:sp>
        <p:nvSpPr>
          <p:cNvPr id="3" name="Content Placeholder 2" descr="Graph showing that markets incorporate news withing 5 to 10 minutes of the annoucement." title="Reaction to news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0658" name="Picture 2" descr="Graph showing that markets incorporate news withing 5 to 10 minutes of the annoucement." title="Reaction to ne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822117"/>
            <a:ext cx="7886700" cy="396880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  <p:sp>
        <p:nvSpPr>
          <p:cNvPr id="4" name="Rectangle 3" descr="Graph showing that markets incorporate news withing 5 to 10 minutes of the annoucement." title="Reaction to news"/>
          <p:cNvSpPr/>
          <p:nvPr/>
        </p:nvSpPr>
        <p:spPr>
          <a:xfrm>
            <a:off x="2699794" y="5797522"/>
            <a:ext cx="3382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Busse</a:t>
            </a:r>
            <a:r>
              <a:rPr lang="en-US" dirty="0"/>
              <a:t> and Green (2002)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7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Post-Earnings-Announcement Price Drift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2117"/>
            <a:ext cx="4088015" cy="4351338"/>
          </a:xfrm>
        </p:spPr>
        <p:txBody>
          <a:bodyPr/>
          <a:lstStyle/>
          <a:p>
            <a:r>
              <a:rPr lang="en-US" dirty="0" smtClean="0"/>
              <a:t>EMH says that stock prices should react immediately to information</a:t>
            </a:r>
          </a:p>
          <a:p>
            <a:r>
              <a:rPr lang="en-US" dirty="0" smtClean="0"/>
              <a:t>Anomaly: stock prices react slowly to earning announcements</a:t>
            </a:r>
          </a:p>
          <a:p>
            <a:r>
              <a:rPr lang="en-US" dirty="0" smtClean="0"/>
              <a:t>What strategy would you implement to exploit this?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7108" name="Picture 3" descr="bod30611_1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665" y="1822116"/>
            <a:ext cx="4008456" cy="4269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33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Mutual Fund Performance</a:t>
            </a:r>
            <a:endParaRPr lang="en-US" sz="3200" dirty="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Do mutual funds earn excess returns because fund </a:t>
            </a:r>
            <a:r>
              <a:rPr lang="en-GB" sz="2800" dirty="0" smtClean="0"/>
              <a:t>managers are </a:t>
            </a:r>
            <a:r>
              <a:rPr lang="en-GB" sz="2800" dirty="0"/>
              <a:t>either better at picking stocks than most people? or </a:t>
            </a:r>
            <a:r>
              <a:rPr lang="en-GB" sz="2800" dirty="0" smtClean="0"/>
              <a:t>because fund </a:t>
            </a:r>
            <a:r>
              <a:rPr lang="en-GB" sz="2800" dirty="0"/>
              <a:t>managers have access to private information?</a:t>
            </a:r>
          </a:p>
          <a:p>
            <a:r>
              <a:rPr lang="en-GB" sz="2800" dirty="0" smtClean="0"/>
              <a:t>After </a:t>
            </a:r>
            <a:r>
              <a:rPr lang="en-GB" sz="2800" dirty="0"/>
              <a:t>adjusting for risk and transaction costs, answer seems </a:t>
            </a:r>
            <a:r>
              <a:rPr lang="en-GB" sz="2800" dirty="0" smtClean="0"/>
              <a:t>to be </a:t>
            </a:r>
            <a:r>
              <a:rPr lang="en-GB" sz="2800" dirty="0"/>
              <a:t>that fund managers are </a:t>
            </a:r>
            <a:r>
              <a:rPr lang="en-GB" sz="2800" b="1" dirty="0"/>
              <a:t>NOT </a:t>
            </a:r>
            <a:r>
              <a:rPr lang="en-GB" sz="2800" dirty="0"/>
              <a:t>better at picking stocks </a:t>
            </a:r>
            <a:r>
              <a:rPr lang="en-GB" sz="2800" dirty="0" smtClean="0"/>
              <a:t>on average</a:t>
            </a:r>
            <a:r>
              <a:rPr lang="en-GB" sz="2800" dirty="0"/>
              <a:t>.</a:t>
            </a:r>
            <a:endParaRPr lang="en-US" sz="28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63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4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Ctr="1"/>
          <a:lstStyle/>
          <a:p>
            <a:r>
              <a:rPr lang="en-US" sz="3800" dirty="0" smtClean="0"/>
              <a:t>Mutual </a:t>
            </a:r>
            <a:r>
              <a:rPr lang="en-US" sz="3800" dirty="0"/>
              <a:t>Fund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6260" name="Picture 4" descr="bod8237x_11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72" y="1822116"/>
            <a:ext cx="7334251" cy="424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99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Persistence of Mutual Fund Performance</a:t>
            </a:r>
            <a:endParaRPr lang="en-GB" sz="3200" dirty="0"/>
          </a:p>
        </p:txBody>
      </p:sp>
      <p:sp>
        <p:nvSpPr>
          <p:cNvPr id="3" name="Content Placeholder 2" descr="Figures showing the lack of  Persistence of Mutual Fund Performance" title="Persistence of Mutual Fund Performance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8308" name="Picture 4" descr="Figures showing the lack of  Persistence of Mutual Fund Performance" title="Persistence of Mutual Fund Perform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39167"/>
            <a:ext cx="4432425" cy="42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Figures showing the lack of  Persistence of Mutual Fund Performance" title="Persistence of Mutual Fund Performan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061075" y="1773639"/>
            <a:ext cx="3454275" cy="4255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929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Mergers</a:t>
            </a:r>
          </a:p>
        </p:txBody>
      </p:sp>
      <p:sp>
        <p:nvSpPr>
          <p:cNvPr id="46083" name="Rectangle 3" descr="Figure showing that markets react almost instantaneously to annoucnement of mergers. Also, that there appears to be some information leakage leading to the announcement." title="Mergers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46084" name="Picture 4" descr="Figure showing that markets react almost instantaneously to annoucnement of mergers. Also, that there appears to be some information leakage leading to the announcement." title="Merg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9148" y="1805490"/>
            <a:ext cx="5194852" cy="423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5" descr="Figure showing that markets react almost instantaneously to annoucnement of mergers. Also, that there appears to be some information leakage leading to the announcement." title="Mergers"/>
          <p:cNvSpPr txBox="1">
            <a:spLocks noChangeArrowheads="1"/>
          </p:cNvSpPr>
          <p:nvPr/>
        </p:nvSpPr>
        <p:spPr bwMode="auto">
          <a:xfrm>
            <a:off x="450243" y="1805490"/>
            <a:ext cx="3737444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5738" indent="-18573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abnormal returns (CAR):</a:t>
            </a:r>
          </a:p>
          <a:p>
            <a:pPr marL="185738" lvl="1" indent="-18573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up the abnormal returns over many period</a:t>
            </a:r>
          </a:p>
          <a:p>
            <a:pPr marL="114300" lvl="1" indent="-114300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is the return you receive for holding the stock over the whole period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consistent with semi-strong market efficiency (why?)</a:t>
            </a:r>
          </a:p>
        </p:txBody>
      </p:sp>
      <p:sp>
        <p:nvSpPr>
          <p:cNvPr id="46086" name="Line 6" descr="Figure showing that markets react almost instantaneously to annoucnement of mergers. Also, that there appears to be some information leakage leading to the announcement." title="Mergers"/>
          <p:cNvSpPr>
            <a:spLocks noChangeShapeType="1"/>
          </p:cNvSpPr>
          <p:nvPr/>
        </p:nvSpPr>
        <p:spPr bwMode="auto">
          <a:xfrm>
            <a:off x="6351518" y="3289166"/>
            <a:ext cx="1335073" cy="991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6087" name="Text Box 9" descr="Figure showing that markets react almost instantaneously to annoucnement of mergers. Also, that there appears to be some information leakage leading to the announcement." title="Mergers"/>
          <p:cNvSpPr txBox="1">
            <a:spLocks noChangeArrowheads="1"/>
          </p:cNvSpPr>
          <p:nvPr/>
        </p:nvSpPr>
        <p:spPr bwMode="auto">
          <a:xfrm>
            <a:off x="5040838" y="2441544"/>
            <a:ext cx="131068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sz="1600" dirty="0"/>
              <a:t>What is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29338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Trading</a:t>
            </a:r>
          </a:p>
        </p:txBody>
      </p:sp>
      <p:sp>
        <p:nvSpPr>
          <p:cNvPr id="46083" name="Rectangle 3" descr="Figure showing that insider information is valuable." title="Insider trading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846110" y="5231082"/>
            <a:ext cx="8458200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err="1" smtClean="0"/>
              <a:t>Source:Seyhun</a:t>
            </a:r>
            <a:r>
              <a:rPr lang="en-US" sz="2000" dirty="0" smtClean="0"/>
              <a:t> (1986)</a:t>
            </a:r>
          </a:p>
          <a:p>
            <a:pPr>
              <a:spcBef>
                <a:spcPct val="50000"/>
              </a:spcBef>
            </a:pPr>
            <a:r>
              <a:rPr lang="en-US" sz="2000" dirty="0" smtClean="0"/>
              <a:t>Evidence </a:t>
            </a:r>
            <a:r>
              <a:rPr lang="en-US" sz="2000" dirty="0"/>
              <a:t>consistent with </a:t>
            </a:r>
            <a:r>
              <a:rPr lang="en-US" sz="2000" dirty="0" smtClean="0"/>
              <a:t>strong-form </a:t>
            </a:r>
            <a:r>
              <a:rPr lang="en-US" sz="2000" dirty="0"/>
              <a:t>market </a:t>
            </a:r>
            <a:r>
              <a:rPr lang="en-US" sz="2000" dirty="0" smtClean="0"/>
              <a:t>efficiency?</a:t>
            </a:r>
            <a:endParaRPr lang="en-US" sz="2000" dirty="0"/>
          </a:p>
        </p:txBody>
      </p:sp>
      <p:pic>
        <p:nvPicPr>
          <p:cNvPr id="544770" name="Picture 2" descr="Figure showing that insider information is valuable." title="Insider tra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18" y="1927126"/>
            <a:ext cx="7272808" cy="313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89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/>
              <a:t>Grossman-</a:t>
            </a:r>
            <a:r>
              <a:rPr lang="en-GB" b="0" dirty="0" err="1" smtClean="0"/>
              <a:t>Stiglitz</a:t>
            </a:r>
            <a:r>
              <a:rPr lang="en-GB" b="0" dirty="0" smtClean="0"/>
              <a:t> </a:t>
            </a:r>
            <a:r>
              <a:rPr lang="en-GB" b="0" dirty="0"/>
              <a:t>Paradox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If the market is (strong-form) efficient and all information (including insider information) is reflected in the price</a:t>
            </a:r>
          </a:p>
          <a:p>
            <a:r>
              <a:rPr lang="en-GB" sz="2800" dirty="0" smtClean="0"/>
              <a:t>No </a:t>
            </a:r>
            <a:r>
              <a:rPr lang="en-GB" sz="2800" dirty="0"/>
              <a:t>one has an incentive to expend resources to gather information and trade on it.</a:t>
            </a:r>
          </a:p>
          <a:p>
            <a:r>
              <a:rPr lang="en-GB" sz="2800" dirty="0" smtClean="0"/>
              <a:t>How</a:t>
            </a:r>
            <a:r>
              <a:rPr lang="en-GB" sz="2800" dirty="0"/>
              <a:t>, then can all information be reflected in the price?</a:t>
            </a:r>
          </a:p>
          <a:p>
            <a:r>
              <a:rPr lang="en-GB" sz="2800" dirty="0" smtClean="0"/>
              <a:t>Markets </a:t>
            </a:r>
            <a:r>
              <a:rPr lang="en-GB" sz="2800" dirty="0"/>
              <a:t>cannot be strong-form informationally efficient, since agents who collect costly information have to be compensated with trading profits</a:t>
            </a:r>
            <a:r>
              <a:rPr lang="en-GB" sz="2800" dirty="0" smtClean="0"/>
              <a:t>.</a:t>
            </a:r>
          </a:p>
          <a:p>
            <a:pPr marL="0" indent="0">
              <a:buNone/>
            </a:pPr>
            <a:r>
              <a:rPr lang="en-GB" sz="1100" dirty="0" smtClean="0"/>
              <a:t>Source: Grossman and Stigliz (1980) and Brunnermeier (2011)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8054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/>
              <a:t>Market Efficiency: weak, semi-strong, strong</a:t>
            </a:r>
          </a:p>
          <a:p>
            <a:pPr>
              <a:defRPr/>
            </a:pPr>
            <a:r>
              <a:rPr lang="en-US" sz="2400" dirty="0" smtClean="0"/>
              <a:t>Empirical Evidence</a:t>
            </a:r>
          </a:p>
          <a:p>
            <a:pPr lvl="1">
              <a:defRPr/>
            </a:pPr>
            <a:r>
              <a:rPr lang="en-US" sz="2000" dirty="0" smtClean="0"/>
              <a:t>Momentum</a:t>
            </a:r>
          </a:p>
          <a:p>
            <a:pPr lvl="1">
              <a:defRPr/>
            </a:pPr>
            <a:r>
              <a:rPr lang="en-US" sz="2000" dirty="0" smtClean="0"/>
              <a:t>Fundamental Analysis</a:t>
            </a:r>
          </a:p>
          <a:p>
            <a:pPr lvl="1">
              <a:defRPr/>
            </a:pPr>
            <a:r>
              <a:rPr lang="en-US" sz="2000" dirty="0" smtClean="0"/>
              <a:t>Mutual Fund Performance</a:t>
            </a:r>
          </a:p>
          <a:p>
            <a:pPr lvl="1">
              <a:defRPr/>
            </a:pPr>
            <a:r>
              <a:rPr lang="en-US" sz="2000" dirty="0" smtClean="0"/>
              <a:t>Insider Trading</a:t>
            </a:r>
          </a:p>
          <a:p>
            <a:pPr>
              <a:defRPr/>
            </a:pPr>
            <a:r>
              <a:rPr lang="en-GB" sz="2400" dirty="0"/>
              <a:t>Asset Pricing and Market </a:t>
            </a:r>
            <a:r>
              <a:rPr lang="en-GB" sz="2400" dirty="0" smtClean="0"/>
              <a:t>Efficiency</a:t>
            </a:r>
            <a:endParaRPr lang="en-US" sz="2400" dirty="0" smtClean="0"/>
          </a:p>
          <a:p>
            <a:pPr>
              <a:defRPr/>
            </a:pPr>
            <a:r>
              <a:rPr lang="en-US" sz="2400" dirty="0"/>
              <a:t>Limits to </a:t>
            </a:r>
            <a:r>
              <a:rPr lang="en-US" sz="2400" dirty="0" smtClean="0"/>
              <a:t>Arbitrage</a:t>
            </a:r>
          </a:p>
          <a:p>
            <a:pPr lvl="1">
              <a:defRPr/>
            </a:pPr>
            <a:r>
              <a:rPr lang="en-US" sz="2000" dirty="0"/>
              <a:t>Hedge Funds &amp; the Dot-Com Bubble</a:t>
            </a:r>
          </a:p>
          <a:p>
            <a:pPr lvl="1">
              <a:defRPr/>
            </a:pPr>
            <a:r>
              <a:rPr lang="en-US" sz="2000" dirty="0" smtClean="0"/>
              <a:t>LTCM</a:t>
            </a:r>
          </a:p>
          <a:p>
            <a:pPr>
              <a:defRPr/>
            </a:pPr>
            <a:r>
              <a:rPr lang="en-US" sz="24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644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Insider </a:t>
            </a:r>
            <a:r>
              <a:rPr lang="en-US" sz="4000" dirty="0" smtClean="0"/>
              <a:t>Trading:</a:t>
            </a:r>
            <a:r>
              <a:rPr lang="en-GB" sz="4000" i="1" dirty="0" smtClean="0"/>
              <a:t> </a:t>
            </a:r>
            <a:r>
              <a:rPr lang="en-GB" sz="4000" i="1" dirty="0"/>
              <a:t>what is illegal</a:t>
            </a:r>
            <a:r>
              <a:rPr lang="en-GB" sz="4000" i="1" dirty="0" smtClean="0"/>
              <a:t>?</a:t>
            </a:r>
            <a:endParaRPr lang="en-US" sz="400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Directors </a:t>
            </a:r>
            <a:r>
              <a:rPr lang="en-GB" sz="2800" dirty="0"/>
              <a:t>and officers of U.S. companies can trade </a:t>
            </a:r>
            <a:r>
              <a:rPr lang="en-GB" sz="2800" dirty="0" smtClean="0"/>
              <a:t>that company‘s </a:t>
            </a:r>
            <a:r>
              <a:rPr lang="en-GB" sz="2800" dirty="0"/>
              <a:t>stock so long as:</a:t>
            </a:r>
          </a:p>
          <a:p>
            <a:r>
              <a:rPr lang="en-GB" sz="2800" dirty="0" smtClean="0"/>
              <a:t>The </a:t>
            </a:r>
            <a:r>
              <a:rPr lang="en-GB" sz="2800" dirty="0"/>
              <a:t>trades are not motivated by private information </a:t>
            </a:r>
            <a:endParaRPr lang="en-GB" sz="2800" dirty="0" smtClean="0"/>
          </a:p>
          <a:p>
            <a:r>
              <a:rPr lang="en-GB" sz="2800" dirty="0" smtClean="0"/>
              <a:t>They </a:t>
            </a:r>
            <a:r>
              <a:rPr lang="en-GB" sz="2800" dirty="0"/>
              <a:t>report their trades to the Securities and </a:t>
            </a:r>
            <a:r>
              <a:rPr lang="en-GB" sz="2800" dirty="0" smtClean="0"/>
              <a:t>Exchange Commission</a:t>
            </a:r>
            <a:r>
              <a:rPr lang="en-GB" sz="2800" dirty="0"/>
              <a:t>.</a:t>
            </a:r>
          </a:p>
          <a:p>
            <a:r>
              <a:rPr lang="en-GB" sz="2800" dirty="0" smtClean="0"/>
              <a:t>SEC </a:t>
            </a:r>
            <a:r>
              <a:rPr lang="en-GB" sz="2800" dirty="0"/>
              <a:t>publicizes these reports.</a:t>
            </a:r>
          </a:p>
        </p:txBody>
      </p:sp>
    </p:spTree>
    <p:extLst>
      <p:ext uri="{BB962C8B-B14F-4D97-AF65-F5344CB8AC3E}">
        <p14:creationId xmlns:p14="http://schemas.microsoft.com/office/powerpoint/2010/main" val="1704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Insider </a:t>
            </a:r>
            <a:r>
              <a:rPr lang="en-US" sz="4000" dirty="0" smtClean="0"/>
              <a:t>Trading:</a:t>
            </a:r>
            <a:r>
              <a:rPr lang="en-GB" sz="4000" i="1" dirty="0" smtClean="0"/>
              <a:t> </a:t>
            </a:r>
            <a:r>
              <a:rPr lang="en-GB" sz="4000" i="1" dirty="0"/>
              <a:t>what is illegal</a:t>
            </a:r>
            <a:r>
              <a:rPr lang="en-GB" sz="4000" i="1" dirty="0" smtClean="0"/>
              <a:t>?</a:t>
            </a:r>
            <a:endParaRPr lang="en-US" sz="400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Galleon Group</a:t>
            </a:r>
            <a:r>
              <a:rPr lang="en-GB" sz="2800" dirty="0"/>
              <a:t> was one of the largest hedge </a:t>
            </a:r>
            <a:r>
              <a:rPr lang="en-GB" sz="2800" dirty="0" smtClean="0"/>
              <a:t>funds in </a:t>
            </a:r>
            <a:r>
              <a:rPr lang="en-GB" sz="2800" dirty="0"/>
              <a:t>the world, managing over $7 billion</a:t>
            </a:r>
            <a:r>
              <a:rPr lang="en-GB" sz="2800" dirty="0" smtClean="0"/>
              <a:t>, before </a:t>
            </a:r>
            <a:r>
              <a:rPr lang="en-GB" sz="2800" dirty="0"/>
              <a:t>closing in October </a:t>
            </a:r>
            <a:r>
              <a:rPr lang="en-GB" sz="2800" dirty="0" smtClean="0"/>
              <a:t>2009</a:t>
            </a:r>
          </a:p>
          <a:p>
            <a:r>
              <a:rPr lang="en-GB" sz="2800" dirty="0"/>
              <a:t>In October 2009 Rajaratnam and five others were arrested and charged with multiple counts of fraud and insider trading. </a:t>
            </a:r>
            <a:endParaRPr lang="en-GB" sz="2800" dirty="0" smtClean="0"/>
          </a:p>
          <a:p>
            <a:r>
              <a:rPr lang="en-GB" sz="2800" dirty="0" smtClean="0"/>
              <a:t>After being on bail for $100 </a:t>
            </a:r>
            <a:r>
              <a:rPr lang="en-GB" sz="2800" dirty="0"/>
              <a:t>million bail, </a:t>
            </a:r>
            <a:r>
              <a:rPr lang="en-GB" sz="2800" dirty="0" smtClean="0"/>
              <a:t>he </a:t>
            </a:r>
            <a:r>
              <a:rPr lang="en-GB" sz="2800" dirty="0"/>
              <a:t>was indicted by a grand jury </a:t>
            </a:r>
            <a:r>
              <a:rPr lang="en-GB" sz="2800" dirty="0" smtClean="0"/>
              <a:t>and </a:t>
            </a:r>
            <a:r>
              <a:rPr lang="en-GB" sz="2800" dirty="0"/>
              <a:t>was sentenced </a:t>
            </a:r>
            <a:r>
              <a:rPr lang="en-GB" sz="2800" dirty="0" smtClean="0"/>
              <a:t>to 11 </a:t>
            </a:r>
            <a:r>
              <a:rPr lang="en-GB" sz="2800" dirty="0"/>
              <a:t>years in prison on October 13th, 2011</a:t>
            </a:r>
            <a:r>
              <a:rPr lang="en-GB" sz="2800" dirty="0" smtClean="0"/>
              <a:t>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21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Insider </a:t>
            </a:r>
            <a:r>
              <a:rPr lang="en-US" sz="4000" dirty="0" smtClean="0"/>
              <a:t>Trading:</a:t>
            </a:r>
            <a:r>
              <a:rPr lang="en-GB" sz="4000" i="1" dirty="0" smtClean="0"/>
              <a:t> </a:t>
            </a:r>
            <a:r>
              <a:rPr lang="en-GB" sz="4000" i="1" dirty="0"/>
              <a:t>what is illegal</a:t>
            </a:r>
            <a:r>
              <a:rPr lang="en-GB" sz="4000" i="1" dirty="0" smtClean="0"/>
              <a:t>?</a:t>
            </a:r>
            <a:endParaRPr lang="en-US" sz="400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/>
              <a:t>Rajaratnam talking to </a:t>
            </a:r>
            <a:r>
              <a:rPr lang="en-GB" sz="2000" dirty="0" smtClean="0"/>
              <a:t>Rajiv Goel (former Intel official)</a:t>
            </a:r>
            <a:endParaRPr lang="en-GB" sz="2000" dirty="0"/>
          </a:p>
          <a:p>
            <a:pPr lvl="1"/>
            <a:r>
              <a:rPr lang="en-GB" sz="1600" dirty="0" smtClean="0"/>
              <a:t>Rajiv Goel pleaded guilty</a:t>
            </a:r>
          </a:p>
          <a:p>
            <a:pPr lvl="1"/>
            <a:r>
              <a:rPr lang="en-GB" sz="1600" dirty="0"/>
              <a:t>Rajaratnam tells Goel that he knows about a deal involving PeopleSoft </a:t>
            </a:r>
            <a:r>
              <a:rPr lang="en-GB" sz="1600" dirty="0" smtClean="0"/>
              <a:t>and </a:t>
            </a:r>
            <a:r>
              <a:rPr lang="en-GB" sz="1600" dirty="0"/>
              <a:t>appears to encourage Goel to allow Rajaratnam to buy stock using Goel’s brokerage account</a:t>
            </a:r>
            <a:r>
              <a:rPr lang="en-GB" sz="1600" dirty="0" smtClean="0"/>
              <a:t>.</a:t>
            </a:r>
          </a:p>
          <a:p>
            <a:pPr marL="416250" lvl="1"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 (first 1min)</a:t>
            </a:r>
            <a:endParaRPr lang="en-GB" sz="2000" dirty="0"/>
          </a:p>
          <a:p>
            <a:r>
              <a:rPr lang="en-GB" sz="2000" dirty="0" smtClean="0"/>
              <a:t>Rajaratnam talking to Anil Kumar (former </a:t>
            </a:r>
            <a:r>
              <a:rPr lang="en-GB" sz="2000" dirty="0" err="1" smtClean="0"/>
              <a:t>Mckinsey</a:t>
            </a:r>
            <a:r>
              <a:rPr lang="en-GB" sz="2000" dirty="0" smtClean="0"/>
              <a:t> &amp; Co. director)</a:t>
            </a:r>
          </a:p>
          <a:p>
            <a:pPr lvl="1"/>
            <a:r>
              <a:rPr lang="en-GB" sz="1600" dirty="0" smtClean="0"/>
              <a:t>Anil Kumar received</a:t>
            </a:r>
            <a:r>
              <a:rPr lang="en-GB" sz="1600" dirty="0"/>
              <a:t> $</a:t>
            </a:r>
            <a:r>
              <a:rPr lang="en-GB" sz="1600" dirty="0" smtClean="0"/>
              <a:t>500,000/</a:t>
            </a:r>
            <a:r>
              <a:rPr lang="en-GB" sz="1600" dirty="0" err="1" smtClean="0"/>
              <a:t>yr</a:t>
            </a:r>
            <a:r>
              <a:rPr lang="en-GB" sz="1600" dirty="0" smtClean="0"/>
              <a:t> </a:t>
            </a:r>
            <a:r>
              <a:rPr lang="en-GB" sz="1600" dirty="0"/>
              <a:t>for non-public information about McKinsey clients</a:t>
            </a:r>
            <a:r>
              <a:rPr lang="en-GB" sz="1600" dirty="0" smtClean="0"/>
              <a:t>.</a:t>
            </a:r>
          </a:p>
          <a:p>
            <a:pPr lvl="1"/>
            <a:r>
              <a:rPr lang="en-GB" sz="1600" dirty="0" smtClean="0"/>
              <a:t>Anil Kumar pleaded guilty and cooperated</a:t>
            </a:r>
          </a:p>
          <a:p>
            <a:pPr lvl="1"/>
            <a:r>
              <a:rPr lang="en-GB" sz="1600" dirty="0" smtClean="0"/>
              <a:t>Informing Rajaratnam about a corporate deal by AMD</a:t>
            </a:r>
          </a:p>
          <a:p>
            <a:pPr marL="416250" lvl="1" indent="0">
              <a:buNone/>
            </a:pPr>
            <a:r>
              <a:rPr lang="en-GB" sz="1600" dirty="0"/>
              <a:t> </a:t>
            </a:r>
            <a:r>
              <a:rPr lang="en-GB" sz="1600" dirty="0" smtClean="0"/>
              <a:t>     (first 2 </a:t>
            </a:r>
            <a:r>
              <a:rPr lang="en-GB" sz="1600" dirty="0" err="1" smtClean="0"/>
              <a:t>mins</a:t>
            </a:r>
            <a:r>
              <a:rPr lang="en-GB" sz="1600" dirty="0" smtClean="0"/>
              <a:t>)</a:t>
            </a:r>
          </a:p>
          <a:p>
            <a:r>
              <a:rPr lang="en-GB" sz="2000" dirty="0" smtClean="0"/>
              <a:t>Rajaratnam </a:t>
            </a:r>
            <a:r>
              <a:rPr lang="en-GB" sz="2000" dirty="0"/>
              <a:t>talking to </a:t>
            </a:r>
            <a:r>
              <a:rPr lang="en-GB" sz="2000" dirty="0" smtClean="0"/>
              <a:t>Adam Smith (!) (former Galleon Trader)</a:t>
            </a:r>
            <a:endParaRPr lang="en-GB" sz="2000" dirty="0"/>
          </a:p>
          <a:p>
            <a:pPr lvl="1"/>
            <a:r>
              <a:rPr lang="en-GB" sz="1600" dirty="0" smtClean="0"/>
              <a:t>Adam Smith also was another cooperating witness</a:t>
            </a:r>
          </a:p>
          <a:p>
            <a:pPr lvl="1"/>
            <a:r>
              <a:rPr lang="en-GB" sz="1600" dirty="0" smtClean="0"/>
              <a:t>Talking </a:t>
            </a:r>
            <a:r>
              <a:rPr lang="en-GB" sz="1600" dirty="0"/>
              <a:t>about a deal involving Vishay Intertechnology that never happened</a:t>
            </a:r>
            <a:endParaRPr lang="en-GB" sz="1600" dirty="0" smtClean="0"/>
          </a:p>
          <a:p>
            <a:pPr marL="146250" lvl="1" indent="0">
              <a:spcBef>
                <a:spcPts val="600"/>
              </a:spcBef>
              <a:spcAft>
                <a:spcPts val="200"/>
              </a:spcAft>
              <a:buSzPct val="80000"/>
              <a:buNone/>
            </a:pPr>
            <a:r>
              <a:rPr lang="en-GB" sz="1600" dirty="0"/>
              <a:t> </a:t>
            </a:r>
            <a:r>
              <a:rPr lang="en-GB" sz="1600" dirty="0" smtClean="0"/>
              <a:t>           (2 </a:t>
            </a:r>
            <a:r>
              <a:rPr lang="en-GB" sz="1600" dirty="0" err="1" smtClean="0"/>
              <a:t>mins</a:t>
            </a:r>
            <a:r>
              <a:rPr lang="en-GB" sz="1600" dirty="0" smtClean="0"/>
              <a:t> onwards)</a:t>
            </a:r>
          </a:p>
          <a:p>
            <a:pPr marL="146250" lvl="1" indent="0">
              <a:spcBef>
                <a:spcPts val="600"/>
              </a:spcBef>
              <a:spcAft>
                <a:spcPts val="200"/>
              </a:spcAft>
              <a:buSzPct val="80000"/>
              <a:buNone/>
            </a:pPr>
            <a:endParaRPr lang="en-GB" sz="1600" dirty="0"/>
          </a:p>
          <a:p>
            <a:pPr marL="146250" lvl="1" indent="0">
              <a:spcBef>
                <a:spcPts val="600"/>
              </a:spcBef>
              <a:spcAft>
                <a:spcPts val="200"/>
              </a:spcAft>
              <a:buSzPct val="80000"/>
              <a:buNone/>
            </a:pPr>
            <a:r>
              <a:rPr lang="en-GB" sz="1600" dirty="0" smtClean="0"/>
              <a:t>Source: </a:t>
            </a:r>
            <a:r>
              <a:rPr lang="en-GB" sz="1600" dirty="0">
                <a:hlinkClick r:id="rId8"/>
              </a:rPr>
              <a:t>http://blogs.wsj.com/deals/2011/03/11/hear-the-raj-rajaratnam-tapes/</a:t>
            </a:r>
            <a:endParaRPr lang="en-GB" sz="1600" dirty="0" smtClean="0"/>
          </a:p>
        </p:txBody>
      </p:sp>
      <p:pic>
        <p:nvPicPr>
          <p:cNvPr id="2" name="rajgoelaudio0311.wav.wav" descr="Audio files of conversations. Click to listen to them." title="Audio fil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6403596" y="1959019"/>
            <a:ext cx="418917" cy="418917"/>
          </a:xfrm>
          <a:prstGeom prst="rect">
            <a:avLst/>
          </a:prstGeom>
        </p:spPr>
      </p:pic>
      <p:pic>
        <p:nvPicPr>
          <p:cNvPr id="3" name="rajkumaraudio0311.wav.wav" descr="Audio files of conversations. Click to listen to them." title="Audio file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5877737" y="3471851"/>
            <a:ext cx="525935" cy="525935"/>
          </a:xfrm>
          <a:prstGeom prst="rect">
            <a:avLst/>
          </a:prstGeom>
        </p:spPr>
      </p:pic>
      <p:pic>
        <p:nvPicPr>
          <p:cNvPr id="4" name="rajsmithaudio0311.wav.wav" descr="Audio files of conversations. Click to listen to them." title="Audio file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7150492" y="4727520"/>
            <a:ext cx="455202" cy="4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0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Insider </a:t>
            </a:r>
            <a:r>
              <a:rPr lang="en-US" sz="4000" dirty="0" smtClean="0"/>
              <a:t>Trading:</a:t>
            </a:r>
            <a:r>
              <a:rPr lang="en-GB" sz="4000" i="1" dirty="0" smtClean="0"/>
              <a:t> </a:t>
            </a:r>
            <a:r>
              <a:rPr lang="en-GB" sz="4000" i="1" dirty="0"/>
              <a:t>what is illegal?</a:t>
            </a:r>
            <a:br>
              <a:rPr lang="en-GB" sz="4000" i="1" dirty="0"/>
            </a:br>
            <a:endParaRPr lang="en-US" sz="400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19150" indent="-342900"/>
            <a:r>
              <a:rPr lang="en-GB" sz="2000" dirty="0" smtClean="0"/>
              <a:t>Rajaratnam talking to </a:t>
            </a:r>
            <a:r>
              <a:rPr lang="en-GB" sz="2000" dirty="0" err="1" smtClean="0"/>
              <a:t>Rajat</a:t>
            </a:r>
            <a:r>
              <a:rPr lang="en-GB" sz="2000" dirty="0" smtClean="0"/>
              <a:t> Gupta (former </a:t>
            </a:r>
            <a:r>
              <a:rPr lang="en-GB" sz="2000" dirty="0" err="1" smtClean="0"/>
              <a:t>Mckinsey</a:t>
            </a:r>
            <a:r>
              <a:rPr lang="en-GB" sz="2000" dirty="0" smtClean="0"/>
              <a:t> &amp; Co. CEO and </a:t>
            </a:r>
            <a:r>
              <a:rPr lang="en-GB" sz="2000" dirty="0"/>
              <a:t>a Goldman Sachs director</a:t>
            </a:r>
            <a:r>
              <a:rPr lang="en-GB" sz="2000" dirty="0" smtClean="0"/>
              <a:t>)</a:t>
            </a:r>
          </a:p>
          <a:p>
            <a:pPr marL="489150" lvl="1" indent="-342900"/>
            <a:r>
              <a:rPr lang="en-GB" sz="2000" dirty="0" err="1" smtClean="0"/>
              <a:t>Rajat</a:t>
            </a:r>
            <a:r>
              <a:rPr lang="en-GB" sz="2000" dirty="0" smtClean="0"/>
              <a:t> Gupta was convicted and was sentenced to 2 years in prison in October, 2012.</a:t>
            </a:r>
          </a:p>
          <a:p>
            <a:pPr marL="489150" lvl="1" indent="-342900"/>
            <a:r>
              <a:rPr lang="en-GB" sz="2000" dirty="0" err="1" smtClean="0"/>
              <a:t>Rajat</a:t>
            </a:r>
            <a:r>
              <a:rPr lang="en-GB" sz="2000" dirty="0" smtClean="0"/>
              <a:t> </a:t>
            </a:r>
            <a:r>
              <a:rPr lang="en-GB" sz="2000" dirty="0"/>
              <a:t>Gupta, a Goldman Sachs director, </a:t>
            </a:r>
            <a:r>
              <a:rPr lang="en-GB" sz="2000" dirty="0" smtClean="0"/>
              <a:t>tells </a:t>
            </a:r>
            <a:r>
              <a:rPr lang="en-GB" sz="2000" dirty="0"/>
              <a:t>Raj Rajaratnam, the founder of hedge fund Galleon Group, that the investment bank had discussed buying a commercial bank in July 2008, </a:t>
            </a:r>
            <a:endParaRPr lang="en-GB" sz="2000" dirty="0" smtClean="0"/>
          </a:p>
          <a:p>
            <a:pPr marL="146250" lvl="1" indent="0">
              <a:buNone/>
            </a:pPr>
            <a:r>
              <a:rPr lang="en-GB" sz="2000" dirty="0" smtClean="0"/>
              <a:t>      (first 3 </a:t>
            </a:r>
            <a:r>
              <a:rPr lang="en-GB" sz="2000" dirty="0" err="1" smtClean="0"/>
              <a:t>mins</a:t>
            </a:r>
            <a:r>
              <a:rPr lang="en-GB" sz="2000" dirty="0" smtClean="0"/>
              <a:t>)</a:t>
            </a:r>
          </a:p>
          <a:p>
            <a:pPr marL="416250" lvl="1" indent="0">
              <a:buNone/>
            </a:pPr>
            <a:endParaRPr lang="en-GB" sz="1600" dirty="0"/>
          </a:p>
          <a:p>
            <a:pPr marL="416250" lvl="1" indent="0">
              <a:buNone/>
            </a:pPr>
            <a:r>
              <a:rPr lang="en-GB" sz="1600" dirty="0" smtClean="0"/>
              <a:t>Source: </a:t>
            </a:r>
            <a:r>
              <a:rPr lang="en-GB" sz="1600" dirty="0">
                <a:hlinkClick r:id="rId4"/>
              </a:rPr>
              <a:t>http://podcast.ft.com/index.php?pid=1094</a:t>
            </a:r>
            <a:endParaRPr lang="en-GB" sz="1600" dirty="0"/>
          </a:p>
        </p:txBody>
      </p:sp>
      <p:pic>
        <p:nvPicPr>
          <p:cNvPr id="5" name="RajatGupta.mp3" descr="Audio files of conversations. Click to listen to them." title="Audio fi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405050" y="3812667"/>
            <a:ext cx="516855" cy="5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Insider </a:t>
            </a:r>
            <a:r>
              <a:rPr lang="en-US" sz="4000" dirty="0" smtClean="0"/>
              <a:t>Trading:</a:t>
            </a:r>
            <a:r>
              <a:rPr lang="en-GB" sz="4000" i="1" dirty="0" smtClean="0"/>
              <a:t> should it be legal</a:t>
            </a:r>
            <a:r>
              <a:rPr lang="en-GB" sz="4000" i="1" dirty="0"/>
              <a:t>?</a:t>
            </a:r>
            <a:br>
              <a:rPr lang="en-GB" sz="4000" i="1" dirty="0"/>
            </a:br>
            <a:endParaRPr lang="en-US" sz="400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19150" indent="-342900"/>
            <a:endParaRPr lang="en-GB" sz="2000" dirty="0" smtClean="0"/>
          </a:p>
          <a:p>
            <a:pPr marL="219150" indent="-342900"/>
            <a:r>
              <a:rPr lang="en-GB" sz="2000" dirty="0" smtClean="0"/>
              <a:t>Prohibitions </a:t>
            </a:r>
            <a:r>
              <a:rPr lang="en-GB" sz="2000" dirty="0"/>
              <a:t>on insider </a:t>
            </a:r>
            <a:r>
              <a:rPr lang="en-GB" sz="2000" dirty="0" smtClean="0"/>
              <a:t>trading restrict informed traders (insiders of a firm) from trading</a:t>
            </a:r>
          </a:p>
          <a:p>
            <a:pPr marL="219150" indent="-342900"/>
            <a:endParaRPr lang="en-GB" sz="2000" dirty="0" smtClean="0"/>
          </a:p>
          <a:p>
            <a:pPr marL="219150" indent="-342900"/>
            <a:r>
              <a:rPr lang="en-GB" sz="2000" dirty="0" smtClean="0"/>
              <a:t>How can that be good  for price discovery/market efficiency?</a:t>
            </a:r>
          </a:p>
          <a:p>
            <a:pPr marL="219150" indent="-342900"/>
            <a:endParaRPr lang="en-GB" sz="2000" dirty="0"/>
          </a:p>
          <a:p>
            <a:pPr marL="219150" indent="-342900"/>
            <a:r>
              <a:rPr lang="en-GB" sz="2000" dirty="0" smtClean="0"/>
              <a:t>Should insider trading be allowed?</a:t>
            </a:r>
          </a:p>
          <a:p>
            <a:pPr marL="219150" indent="-342900"/>
            <a:endParaRPr lang="en-GB" sz="2000" dirty="0" smtClean="0"/>
          </a:p>
          <a:p>
            <a:pPr marL="219150" indent="-342900"/>
            <a:endParaRPr lang="en-GB" sz="2000" dirty="0" smtClean="0"/>
          </a:p>
          <a:p>
            <a:pPr marL="219150" indent="-342900"/>
            <a:endParaRPr lang="en-GB" sz="2000" dirty="0"/>
          </a:p>
          <a:p>
            <a:pPr marL="219150" indent="-342900"/>
            <a:endParaRPr lang="en-GB" sz="2000" dirty="0" smtClean="0"/>
          </a:p>
          <a:p>
            <a:pPr marL="219150" indent="-342900"/>
            <a:endParaRPr lang="en-GB" sz="2000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979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Arbitrage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smtClean="0"/>
              <a:t>Market Efficiency = No Abnormal Profits</a:t>
            </a:r>
          </a:p>
          <a:p>
            <a:pPr>
              <a:lnSpc>
                <a:spcPct val="90000"/>
              </a:lnSpc>
            </a:pPr>
            <a:r>
              <a:rPr lang="en-US" b="1" dirty="0" smtClean="0"/>
              <a:t>No Abnormal Profits = Market Efficiency?</a:t>
            </a:r>
          </a:p>
          <a:p>
            <a:pPr>
              <a:lnSpc>
                <a:spcPct val="90000"/>
              </a:lnSpc>
            </a:pPr>
            <a:endParaRPr lang="en-US" b="1" dirty="0" smtClean="0"/>
          </a:p>
          <a:p>
            <a:pPr marL="432000" lvl="1" indent="-432000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SzPct val="80000"/>
              <a:buFont typeface="Wingdings 2" charset="2"/>
              <a:buChar char=""/>
            </a:pPr>
            <a:r>
              <a:rPr lang="en-US" dirty="0" smtClean="0"/>
              <a:t>If market </a:t>
            </a:r>
            <a:r>
              <a:rPr lang="en-US" dirty="0"/>
              <a:t>frictions </a:t>
            </a:r>
            <a:r>
              <a:rPr lang="en-US" dirty="0" smtClean="0"/>
              <a:t>limit (rational) </a:t>
            </a:r>
            <a:r>
              <a:rPr lang="en-US" dirty="0"/>
              <a:t>investors’ ability to arbitrage </a:t>
            </a:r>
            <a:r>
              <a:rPr lang="en-US" dirty="0" smtClean="0"/>
              <a:t>mispricing: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No abnormal profits even for the informed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Prices may deviate from ‘true’ value (‘Bubbles’?)</a:t>
            </a:r>
          </a:p>
          <a:p>
            <a:pPr marL="416250" lvl="1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9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Arbitrage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900" b="1" dirty="0"/>
          </a:p>
          <a:p>
            <a:endParaRPr lang="en-GB" sz="2000" dirty="0"/>
          </a:p>
          <a:p>
            <a:r>
              <a:rPr lang="en-GB" sz="2000" dirty="0"/>
              <a:t>Unlike textbook arbitrageurs who instantaneously trade when prices deviate from fundamental values, real world </a:t>
            </a:r>
            <a:r>
              <a:rPr lang="en-GB" sz="2000" dirty="0" smtClean="0"/>
              <a:t>arbitrageurs (finite capital) </a:t>
            </a:r>
            <a:r>
              <a:rPr lang="en-GB" sz="2000" dirty="0"/>
              <a:t>must overcome various frictions. </a:t>
            </a:r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10227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(10yrs) AAA &amp; AA</a:t>
            </a:r>
            <a:endParaRPr lang="en-US" dirty="0"/>
          </a:p>
        </p:txBody>
      </p:sp>
      <p:pic>
        <p:nvPicPr>
          <p:cNvPr id="8" name="Content Placeholder 7" descr="Figure showing significant and persistent arbitrage oppurtunities. " title="Arbitrage oppurtunity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7721" y="1868557"/>
            <a:ext cx="6077010" cy="3880400"/>
          </a:xfrm>
        </p:spPr>
      </p:pic>
      <p:sp>
        <p:nvSpPr>
          <p:cNvPr id="9" name="Oval 8" descr="Figure showing significant and persistent arbitrage oppurtunities. " title="Arbitrage oppurtunity"/>
          <p:cNvSpPr/>
          <p:nvPr/>
        </p:nvSpPr>
        <p:spPr bwMode="auto">
          <a:xfrm>
            <a:off x="3486150" y="3305174"/>
            <a:ext cx="838200" cy="1219200"/>
          </a:xfrm>
          <a:prstGeom prst="ellipse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Oval 5" descr="Figure showing significant and persistent arbitrage oppurtunities. " title="Arbitrage oppurtunity"/>
          <p:cNvSpPr/>
          <p:nvPr/>
        </p:nvSpPr>
        <p:spPr bwMode="auto">
          <a:xfrm>
            <a:off x="2106385" y="3808757"/>
            <a:ext cx="838200" cy="1219200"/>
          </a:xfrm>
          <a:prstGeom prst="ellipse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TextBox 6" descr="Figure showing significant and persistent arbitrage oppurtunities. " title="Arbitrage oppurtunity"/>
          <p:cNvSpPr txBox="1"/>
          <p:nvPr/>
        </p:nvSpPr>
        <p:spPr>
          <a:xfrm>
            <a:off x="628650" y="579856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Arbitrage????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Limits to Arbitrage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90000"/>
              </a:lnSpc>
            </a:pPr>
            <a:r>
              <a:rPr lang="en-GB" sz="2000" dirty="0" smtClean="0"/>
              <a:t>Fundamental risk</a:t>
            </a:r>
            <a:r>
              <a:rPr lang="en-US" sz="2000" i="1" dirty="0" smtClean="0"/>
              <a:t>.</a:t>
            </a:r>
            <a:r>
              <a:rPr lang="en-US" sz="2000" dirty="0" smtClean="0"/>
              <a:t> </a:t>
            </a:r>
            <a:endParaRPr lang="en-US" sz="2000" dirty="0"/>
          </a:p>
          <a:p>
            <a:pPr marL="800100" lvl="1" indent="-342900">
              <a:lnSpc>
                <a:spcPct val="90000"/>
              </a:lnSpc>
            </a:pPr>
            <a:r>
              <a:rPr lang="en-GB" sz="1800" dirty="0" smtClean="0"/>
              <a:t>The </a:t>
            </a:r>
            <a:r>
              <a:rPr lang="en-GB" sz="1800" dirty="0"/>
              <a:t>risk that firm fundamentals will change while the arbitrage strategy is being </a:t>
            </a:r>
            <a:r>
              <a:rPr lang="en-GB" sz="1800" dirty="0" smtClean="0"/>
              <a:t>pursued</a:t>
            </a:r>
          </a:p>
          <a:p>
            <a:pPr marL="800100" lvl="1" indent="-342900">
              <a:lnSpc>
                <a:spcPct val="90000"/>
              </a:lnSpc>
            </a:pPr>
            <a:endParaRPr lang="en-US" sz="1800" dirty="0" smtClean="0"/>
          </a:p>
          <a:p>
            <a:pPr marL="381000" indent="-381000">
              <a:lnSpc>
                <a:spcPct val="90000"/>
              </a:lnSpc>
            </a:pPr>
            <a:r>
              <a:rPr lang="en-US" sz="2000" dirty="0" smtClean="0"/>
              <a:t>Noise Trader Risk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sz="1800" dirty="0" smtClean="0"/>
              <a:t>Noise </a:t>
            </a:r>
            <a:r>
              <a:rPr lang="en-US" sz="1800" dirty="0"/>
              <a:t>Trader: Someone whose trades are not based on information or financially meaningful analysis. </a:t>
            </a:r>
            <a:endParaRPr lang="en-US" sz="1800" dirty="0" smtClean="0"/>
          </a:p>
          <a:p>
            <a:pPr marL="800100" lvl="1" indent="-342900">
              <a:lnSpc>
                <a:spcPct val="90000"/>
              </a:lnSpc>
            </a:pPr>
            <a:r>
              <a:rPr lang="en-US" sz="1800" dirty="0" smtClean="0"/>
              <a:t>If trading horizon is short...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 smtClean="0"/>
          </a:p>
          <a:p>
            <a:pPr marL="381000" indent="-381000">
              <a:lnSpc>
                <a:spcPct val="90000"/>
              </a:lnSpc>
            </a:pPr>
            <a:r>
              <a:rPr lang="en-US" sz="2000" dirty="0"/>
              <a:t>Short-Sale Constraints</a:t>
            </a:r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r>
              <a:rPr lang="en-US" sz="2000" dirty="0" smtClean="0"/>
              <a:t>Synchronization Risk</a:t>
            </a:r>
            <a:endParaRPr lang="en-US" sz="2000" dirty="0"/>
          </a:p>
          <a:p>
            <a:pPr lvl="1"/>
            <a:r>
              <a:rPr lang="en-GB" sz="1600" dirty="0">
                <a:cs typeface="+mn-cs"/>
              </a:rPr>
              <a:t>One trader alone cannot correct the mispricing (can sustain a trade only for a limited time period)</a:t>
            </a:r>
          </a:p>
          <a:p>
            <a:pPr lvl="1"/>
            <a:r>
              <a:rPr lang="en-GB" sz="1600" dirty="0" smtClean="0">
                <a:cs typeface="+mn-cs"/>
              </a:rPr>
              <a:t>Risk </a:t>
            </a:r>
            <a:r>
              <a:rPr lang="en-GB" sz="1600" dirty="0">
                <a:cs typeface="+mn-cs"/>
              </a:rPr>
              <a:t>that other rational </a:t>
            </a:r>
            <a:r>
              <a:rPr lang="en-GB" sz="1600" dirty="0" smtClean="0">
                <a:cs typeface="+mn-cs"/>
              </a:rPr>
              <a:t>traders do </a:t>
            </a:r>
            <a:r>
              <a:rPr lang="en-GB" sz="1600" dirty="0">
                <a:cs typeface="+mn-cs"/>
              </a:rPr>
              <a:t>not act against mispricing </a:t>
            </a:r>
            <a:r>
              <a:rPr lang="en-GB" sz="1600" dirty="0" smtClean="0">
                <a:cs typeface="+mn-cs"/>
              </a:rPr>
              <a:t>at the same time</a:t>
            </a:r>
            <a:endParaRPr lang="en-GB" sz="1600" dirty="0">
              <a:cs typeface="+mn-cs"/>
            </a:endParaRPr>
          </a:p>
          <a:p>
            <a:pPr>
              <a:buNone/>
            </a:pPr>
            <a:r>
              <a:rPr lang="en-US" sz="2000" dirty="0" smtClean="0"/>
              <a:t>	“So, you think that investors are irrational—but then you expect them to become rational just when you have gone short?”</a:t>
            </a:r>
          </a:p>
          <a:p>
            <a:pPr>
              <a:buNone/>
            </a:pPr>
            <a:r>
              <a:rPr lang="en-US" sz="1100" dirty="0" smtClean="0"/>
              <a:t>	(A hedge fund manager’s wife, 1999; Source: </a:t>
            </a:r>
            <a:r>
              <a:rPr lang="en-GB" sz="1100" dirty="0" smtClean="0"/>
              <a:t>Brunnermeier and Nagel (2004))</a:t>
            </a:r>
          </a:p>
          <a:p>
            <a:pPr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48493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Limits to Arbitrage</a:t>
            </a:r>
            <a:endParaRPr lang="en-US" dirty="0"/>
          </a:p>
        </p:txBody>
      </p:sp>
      <p:sp>
        <p:nvSpPr>
          <p:cNvPr id="44035" name="Rectangle 3" descr="Figure showing the over-valuation of technology stocks dueing the dot com bubble of 2000." title="Teach Bubble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90000"/>
              </a:lnSpc>
            </a:pPr>
            <a:r>
              <a:rPr lang="en-US" sz="2000" dirty="0" smtClean="0"/>
              <a:t>Tech Bubble:</a:t>
            </a:r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0" indent="0">
              <a:buNone/>
            </a:pPr>
            <a:r>
              <a:rPr lang="en-GB" sz="2000" b="1" dirty="0" smtClean="0"/>
              <a:t>	</a:t>
            </a:r>
          </a:p>
          <a:p>
            <a:pPr marL="0" indent="0">
              <a:buNone/>
            </a:pPr>
            <a:r>
              <a:rPr lang="en-GB" sz="2000" b="1" dirty="0"/>
              <a:t>	</a:t>
            </a:r>
            <a:r>
              <a:rPr lang="en-GB" sz="2000" b="1" dirty="0" smtClean="0"/>
              <a:t>Returns </a:t>
            </a:r>
            <a:r>
              <a:rPr lang="en-GB" sz="2000" b="1" dirty="0"/>
              <a:t>for NASDAQ price/sales quintile portfolios 1998-2000</a:t>
            </a:r>
            <a:endParaRPr lang="en-GB" sz="2000" dirty="0"/>
          </a:p>
          <a:p>
            <a:pPr marL="381000" indent="-381000">
              <a:lnSpc>
                <a:spcPct val="90000"/>
              </a:lnSpc>
            </a:pPr>
            <a:r>
              <a:rPr lang="en-US" sz="2000" dirty="0" smtClean="0"/>
              <a:t>Source: </a:t>
            </a:r>
            <a:r>
              <a:rPr lang="en-GB" sz="2000" dirty="0" smtClean="0"/>
              <a:t>Brunnermeier and </a:t>
            </a:r>
            <a:r>
              <a:rPr lang="en-GB" sz="2000" dirty="0"/>
              <a:t>Nagel (</a:t>
            </a:r>
            <a:r>
              <a:rPr lang="en-GB" sz="2000" dirty="0" smtClean="0"/>
              <a:t>2004)</a:t>
            </a:r>
          </a:p>
          <a:p>
            <a:pPr marL="381000" indent="-381000">
              <a:lnSpc>
                <a:spcPct val="90000"/>
              </a:lnSpc>
            </a:pPr>
            <a:endParaRPr lang="en-GB" sz="2000" dirty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49890" name="Picture 2" descr="Figure showing the over-valuation of technology stocks dueing the dot com bubble of 2000." title="Teach Bub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33600"/>
            <a:ext cx="7886700" cy="326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0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Efficiency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In an efficient market prices fully and accurately reflect all available information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 smtClean="0"/>
              <a:t>If</a:t>
            </a:r>
            <a:r>
              <a:rPr lang="en-US" sz="2400" dirty="0"/>
              <a:t>, on average, investors consistently can (cannot) beat the market based on certain information, we say that the market is not (is) informationally efficient with respect to that </a:t>
            </a:r>
            <a:r>
              <a:rPr lang="en-US" sz="2400" dirty="0" smtClean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8911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Limits to Arbitrage</a:t>
            </a:r>
            <a:endParaRPr lang="en-US" dirty="0"/>
          </a:p>
        </p:txBody>
      </p:sp>
      <p:sp>
        <p:nvSpPr>
          <p:cNvPr id="44035" name="Rectangle 3" descr="Graph showing that weight of NASDAQ technology stocks (high P/S) in aggregate hedge fund portfolio versus weight in market portfolio&#10;" title="Tech bubble and hedge funds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0" indent="0" algn="ctr">
              <a:buNone/>
            </a:pPr>
            <a:r>
              <a:rPr lang="en-GB" sz="2000" b="1" dirty="0" smtClean="0"/>
              <a:t>Weight </a:t>
            </a:r>
            <a:r>
              <a:rPr lang="en-GB" sz="2000" b="1" dirty="0"/>
              <a:t>of NASDAQ technology stocks (high P/S) in aggregate hedge </a:t>
            </a:r>
            <a:r>
              <a:rPr lang="en-GB" sz="2000" b="1" dirty="0" smtClean="0"/>
              <a:t>	fund </a:t>
            </a:r>
            <a:r>
              <a:rPr lang="en-GB" sz="2000" b="1" dirty="0"/>
              <a:t>portfolio versus weight in market portfolio</a:t>
            </a:r>
            <a:endParaRPr lang="en-GB" sz="2000" dirty="0"/>
          </a:p>
          <a:p>
            <a:pPr marL="381000" indent="-381000">
              <a:lnSpc>
                <a:spcPct val="90000"/>
              </a:lnSpc>
            </a:pPr>
            <a:r>
              <a:rPr lang="en-US" sz="2000" dirty="0" smtClean="0"/>
              <a:t>Source: </a:t>
            </a:r>
            <a:r>
              <a:rPr lang="en-GB" sz="2000" dirty="0" smtClean="0"/>
              <a:t>Brunnermeier and </a:t>
            </a:r>
            <a:r>
              <a:rPr lang="en-GB" sz="2000" dirty="0"/>
              <a:t>Nagel (</a:t>
            </a:r>
            <a:r>
              <a:rPr lang="en-GB" sz="2000" dirty="0" smtClean="0"/>
              <a:t>2004)</a:t>
            </a:r>
            <a:endParaRPr lang="en-GB" sz="2000" dirty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48868" name="Picture 4" descr="Graph showing that weight of NASDAQ technology stocks (high P/S) in aggregate hedge fund portfolio versus weight in market portfolio&#10;" title="Tech bubble and hedge fu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1822118"/>
            <a:ext cx="7886700" cy="325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5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Limits to Arbitrage</a:t>
            </a:r>
            <a:endParaRPr lang="en-US" dirty="0"/>
          </a:p>
        </p:txBody>
      </p:sp>
      <p:sp>
        <p:nvSpPr>
          <p:cNvPr id="44035" name="Rectangle 3" descr="Graph showing weight of technology stocks in hedge fund portfolios versus weight in market portfolio&#10;" title="Tech bubble and hedge funds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381000" indent="-381000">
              <a:lnSpc>
                <a:spcPct val="90000"/>
              </a:lnSpc>
            </a:pPr>
            <a:endParaRPr lang="en-US" sz="2000" dirty="0" smtClean="0"/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  <a:p>
            <a:pPr marL="0" indent="0" algn="ctr">
              <a:buNone/>
            </a:pPr>
            <a:r>
              <a:rPr lang="en-GB" sz="2000" b="1" dirty="0" smtClean="0"/>
              <a:t>	Weight </a:t>
            </a:r>
            <a:r>
              <a:rPr lang="en-GB" sz="2000" b="1" dirty="0"/>
              <a:t>of technology stocks in hedge fund portfolios versus weight </a:t>
            </a:r>
            <a:r>
              <a:rPr lang="en-GB" sz="2000" b="1" dirty="0" smtClean="0"/>
              <a:t>	in </a:t>
            </a:r>
            <a:r>
              <a:rPr lang="en-GB" sz="2000" b="1" dirty="0"/>
              <a:t>market portfolio</a:t>
            </a:r>
            <a:endParaRPr lang="en-GB" sz="2000" dirty="0"/>
          </a:p>
          <a:p>
            <a:pPr marL="185738" indent="-185738">
              <a:lnSpc>
                <a:spcPct val="90000"/>
              </a:lnSpc>
            </a:pPr>
            <a:r>
              <a:rPr lang="en-US" sz="2000" dirty="0" smtClean="0"/>
              <a:t>Source: </a:t>
            </a:r>
            <a:r>
              <a:rPr lang="en-GB" sz="2000" dirty="0" smtClean="0"/>
              <a:t>Brunnermeier and </a:t>
            </a:r>
            <a:r>
              <a:rPr lang="en-GB" sz="2000" dirty="0"/>
              <a:t>Nagel (</a:t>
            </a:r>
            <a:r>
              <a:rPr lang="en-GB" sz="2000" dirty="0" smtClean="0"/>
              <a:t>2004)</a:t>
            </a:r>
            <a:endParaRPr lang="en-GB" sz="2000" dirty="0"/>
          </a:p>
          <a:p>
            <a:r>
              <a:rPr lang="en-GB" sz="2000" dirty="0" smtClean="0"/>
              <a:t>Soros (Quantum): </a:t>
            </a:r>
            <a:r>
              <a:rPr lang="en-GB" sz="2000" dirty="0"/>
              <a:t>Stanley </a:t>
            </a:r>
            <a:r>
              <a:rPr lang="en-GB" sz="2000" dirty="0" smtClean="0"/>
              <a:t>Druckenmiller; Tiger: </a:t>
            </a:r>
            <a:r>
              <a:rPr lang="en-GB" sz="2000" dirty="0"/>
              <a:t>Julian Robertson</a:t>
            </a:r>
          </a:p>
          <a:p>
            <a:pPr marL="381000" indent="-381000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Oval 1" descr="Graph showing weight of technology stocks in hedge fund portfolios versus weight in market portfolio&#10;" title="Tech bubble and hedge funds"/>
          <p:cNvSpPr/>
          <p:nvPr/>
        </p:nvSpPr>
        <p:spPr>
          <a:xfrm>
            <a:off x="6732240" y="3861049"/>
            <a:ext cx="72008" cy="72008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1939" name="Picture 3" descr="Graph showing weight of technology stocks in hedge fund portfolios versus weight in market portfolio&#10;" title="Tech bubble and hedge fu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2116"/>
            <a:ext cx="7886700" cy="30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2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Limits to Arbitrage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“</a:t>
            </a:r>
            <a:r>
              <a:rPr lang="en-US" sz="3200" dirty="0" smtClean="0">
                <a:solidFill>
                  <a:srgbClr val="002060"/>
                </a:solidFill>
              </a:rPr>
              <a:t>The market can remain irrational longer than you can remain solvent</a:t>
            </a:r>
            <a:r>
              <a:rPr lang="en-GB" sz="3200" dirty="0" smtClean="0"/>
              <a:t>” </a:t>
            </a:r>
          </a:p>
          <a:p>
            <a:endParaRPr lang="en-GB" sz="3200" dirty="0" smtClean="0"/>
          </a:p>
          <a:p>
            <a:pPr marL="457200" lvl="1" indent="0">
              <a:buNone/>
            </a:pPr>
            <a:r>
              <a:rPr lang="en-GB" sz="2800" dirty="0" smtClean="0"/>
              <a:t>		- </a:t>
            </a:r>
            <a:r>
              <a:rPr lang="en-US" sz="2800" dirty="0" smtClean="0">
                <a:solidFill>
                  <a:srgbClr val="002060"/>
                </a:solidFill>
              </a:rPr>
              <a:t>John Maynard Keynes</a:t>
            </a:r>
            <a:r>
              <a:rPr lang="en-GB" sz="2800" dirty="0" smtClean="0"/>
              <a:t> </a:t>
            </a:r>
            <a:r>
              <a:rPr lang="en-GB" sz="1000" dirty="0" smtClean="0"/>
              <a:t>(</a:t>
            </a:r>
            <a:r>
              <a:rPr lang="en-GB" sz="1000" i="1" dirty="0" smtClean="0"/>
              <a:t>When Genius Failed</a:t>
            </a:r>
            <a:r>
              <a:rPr lang="en-GB" sz="1000" dirty="0" smtClean="0"/>
              <a:t> , 2000, Roger Lowenstein)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Limits to Arbitrage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LTCM </a:t>
            </a:r>
            <a:r>
              <a:rPr lang="en-GB" sz="2000" dirty="0" smtClean="0"/>
              <a:t>(Long Term Capital Management) was </a:t>
            </a:r>
            <a:r>
              <a:rPr lang="en-GB" sz="2000" dirty="0"/>
              <a:t>founded </a:t>
            </a:r>
            <a:r>
              <a:rPr lang="en-GB" sz="2000" dirty="0" smtClean="0"/>
              <a:t>in 1994 by </a:t>
            </a:r>
            <a:r>
              <a:rPr lang="en-GB" sz="2000" dirty="0"/>
              <a:t>Myron Scholes, Robert Merton, John </a:t>
            </a:r>
            <a:r>
              <a:rPr lang="en-GB" sz="2000" dirty="0" smtClean="0"/>
              <a:t>Meriwether, and </a:t>
            </a:r>
            <a:r>
              <a:rPr lang="en-GB" sz="2000" dirty="0"/>
              <a:t>others. </a:t>
            </a:r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For </a:t>
            </a:r>
            <a:r>
              <a:rPr lang="en-GB" sz="2000" dirty="0"/>
              <a:t>their first three or four years, they were spectacularly successful. </a:t>
            </a:r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But they </a:t>
            </a:r>
            <a:r>
              <a:rPr lang="en-GB" sz="2000" dirty="0"/>
              <a:t>had one bad quarter in </a:t>
            </a:r>
            <a:r>
              <a:rPr lang="en-GB" sz="2000" dirty="0" smtClean="0"/>
              <a:t>1998, when </a:t>
            </a:r>
            <a:r>
              <a:rPr lang="en-GB" sz="2000" dirty="0"/>
              <a:t>they lost $4 billion, wiping out their equity </a:t>
            </a:r>
            <a:r>
              <a:rPr lang="en-GB" sz="2000" dirty="0" smtClean="0"/>
              <a:t>capital and </a:t>
            </a:r>
            <a:r>
              <a:rPr lang="en-GB" sz="2000" dirty="0"/>
              <a:t>forcing the firm to liquidate. </a:t>
            </a:r>
            <a:endParaRPr lang="en-GB" sz="2000" dirty="0" smtClean="0"/>
          </a:p>
          <a:p>
            <a:endParaRPr lang="en-GB" sz="1800" dirty="0" smtClean="0"/>
          </a:p>
          <a:p>
            <a:r>
              <a:rPr lang="en-GB" sz="2000" dirty="0"/>
              <a:t>One of the ways that they lost money was on the Royal Dutch/Shell equity arbitrage trade.</a:t>
            </a:r>
            <a:endParaRPr lang="en-US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2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Limits to Arbitrage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 1907, Royal Dutch of the Netherlands and Shell of the UK agreed to merge </a:t>
            </a:r>
            <a:r>
              <a:rPr lang="en-GB" sz="2400" dirty="0" smtClean="0"/>
              <a:t>their interests </a:t>
            </a:r>
            <a:r>
              <a:rPr lang="en-GB" sz="2400" dirty="0"/>
              <a:t>on a 60-40 basis, and pay dividends on the same basis. </a:t>
            </a:r>
            <a:endParaRPr lang="en-GB" sz="2400" dirty="0" smtClean="0"/>
          </a:p>
          <a:p>
            <a:r>
              <a:rPr lang="en-GB" sz="2400" dirty="0" smtClean="0"/>
              <a:t>Whenever the </a:t>
            </a:r>
            <a:r>
              <a:rPr lang="en-GB" sz="2400" dirty="0"/>
              <a:t>stock prices are not in a 60-40 ratio, there is an arbitrage profit opportunity. </a:t>
            </a:r>
            <a:endParaRPr lang="en-GB" sz="2400" dirty="0" smtClean="0"/>
          </a:p>
          <a:p>
            <a:pPr lvl="1"/>
            <a:endParaRPr lang="en-GB" sz="2400" dirty="0" smtClean="0"/>
          </a:p>
          <a:p>
            <a:pPr lvl="1"/>
            <a:r>
              <a:rPr lang="en-GB" sz="2400" dirty="0" smtClean="0"/>
              <a:t>Law </a:t>
            </a:r>
            <a:r>
              <a:rPr lang="en-GB" sz="2400" dirty="0"/>
              <a:t>of One </a:t>
            </a:r>
            <a:r>
              <a:rPr lang="en-GB" sz="2400" dirty="0" smtClean="0"/>
              <a:t>Price: that </a:t>
            </a:r>
            <a:r>
              <a:rPr lang="en-GB" sz="2400" dirty="0"/>
              <a:t>any two </a:t>
            </a:r>
            <a:r>
              <a:rPr lang="en-GB" sz="2400" dirty="0" smtClean="0"/>
              <a:t>assets with </a:t>
            </a:r>
            <a:r>
              <a:rPr lang="en-GB" sz="2400" dirty="0"/>
              <a:t>the same payoff must have the same value or </a:t>
            </a:r>
            <a:r>
              <a:rPr lang="en-GB" sz="2400" dirty="0" smtClean="0"/>
              <a:t>price</a:t>
            </a:r>
          </a:p>
          <a:p>
            <a:endParaRPr lang="en-GB" sz="2400" dirty="0" smtClean="0"/>
          </a:p>
          <a:p>
            <a:r>
              <a:rPr lang="en-GB" sz="2400" dirty="0" smtClean="0"/>
              <a:t>Until </a:t>
            </a:r>
            <a:r>
              <a:rPr lang="en-GB" sz="2400" dirty="0"/>
              <a:t>July 2002, Royal </a:t>
            </a:r>
            <a:r>
              <a:rPr lang="en-GB" sz="2400" dirty="0" smtClean="0"/>
              <a:t>Dutch was </a:t>
            </a:r>
            <a:r>
              <a:rPr lang="en-GB" sz="2400" dirty="0"/>
              <a:t>in the S &amp; P 500, and Shell is in the FTSE.</a:t>
            </a:r>
          </a:p>
        </p:txBody>
      </p:sp>
    </p:spTree>
    <p:extLst>
      <p:ext uri="{BB962C8B-B14F-4D97-AF65-F5344CB8AC3E}">
        <p14:creationId xmlns:p14="http://schemas.microsoft.com/office/powerpoint/2010/main" val="6404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Limits to Arbitrage</a:t>
            </a:r>
            <a:endParaRPr lang="en-GB" dirty="0"/>
          </a:p>
        </p:txBody>
      </p:sp>
      <p:sp>
        <p:nvSpPr>
          <p:cNvPr id="3" name="Content Placeholder 2" descr="Graph showing deviation in the relative pricing of the two companies. " title="Royal Dutch/Shell 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endParaRPr lang="en-GB" sz="2000" dirty="0"/>
          </a:p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endParaRPr lang="en-GB" sz="2000" dirty="0"/>
          </a:p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endParaRPr lang="en-GB" sz="2000" dirty="0"/>
          </a:p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endParaRPr lang="en-GB" sz="2000" dirty="0"/>
          </a:p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endParaRPr lang="en-GB" sz="2000" dirty="0"/>
          </a:p>
          <a:p>
            <a:pPr marL="381000" indent="-381000">
              <a:lnSpc>
                <a:spcPct val="80000"/>
              </a:lnSpc>
            </a:pPr>
            <a:endParaRPr lang="en-GB" sz="2000" dirty="0" smtClean="0"/>
          </a:p>
          <a:p>
            <a:pPr marL="381000" indent="-381000">
              <a:lnSpc>
                <a:spcPct val="80000"/>
              </a:lnSpc>
            </a:pPr>
            <a:r>
              <a:rPr lang="en-GB" sz="2000" dirty="0" smtClean="0"/>
              <a:t>Source: Ritter (2003)</a:t>
            </a:r>
            <a:endParaRPr lang="en-GB" sz="2000" dirty="0"/>
          </a:p>
        </p:txBody>
      </p:sp>
      <p:pic>
        <p:nvPicPr>
          <p:cNvPr id="552962" name="Picture 2" descr="Graph showing deviation in the relative pricing of the two companies. " title="Royal Dutch/Shell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5" y="1822117"/>
            <a:ext cx="8352928" cy="362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 descr="Graph showing deviation in the relative pricing of the two companies. " title="Royal Dutch/Shell "/>
          <p:cNvCxnSpPr/>
          <p:nvPr/>
        </p:nvCxnSpPr>
        <p:spPr>
          <a:xfrm flipV="1">
            <a:off x="7164288" y="2132856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 descr="Graph showing deviation in the relative pricing of the two companies. " title="Royal Dutch/Shell "/>
          <p:cNvSpPr/>
          <p:nvPr/>
        </p:nvSpPr>
        <p:spPr>
          <a:xfrm>
            <a:off x="7164288" y="1968137"/>
            <a:ext cx="1532925" cy="3476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58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Limits to Arbitrage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1000" indent="-381000">
              <a:lnSpc>
                <a:spcPct val="80000"/>
              </a:lnSpc>
            </a:pPr>
            <a:r>
              <a:rPr lang="en-GB" sz="2000" dirty="0" smtClean="0"/>
              <a:t>LTCM placed a </a:t>
            </a:r>
            <a:r>
              <a:rPr lang="en-GB" sz="2000" dirty="0"/>
              <a:t>massive $2.3 billion position in Royal Dutch Petroleum and Shell </a:t>
            </a:r>
            <a:r>
              <a:rPr lang="en-GB" sz="2000" dirty="0" smtClean="0"/>
              <a:t>Transport. (</a:t>
            </a:r>
            <a:r>
              <a:rPr lang="en-GB" sz="1000" dirty="0" smtClean="0"/>
              <a:t>Source: </a:t>
            </a:r>
            <a:r>
              <a:rPr lang="en-GB" sz="1000" dirty="0">
                <a:hlinkClick r:id="rId3"/>
              </a:rPr>
              <a:t>http://</a:t>
            </a:r>
            <a:r>
              <a:rPr lang="en-GB" sz="1000" dirty="0" smtClean="0">
                <a:hlinkClick r:id="rId3"/>
              </a:rPr>
              <a:t>www.businessweek.com/stories/1998-11-08/how-long-term-capital-rocked-stocks-too</a:t>
            </a:r>
            <a:r>
              <a:rPr lang="en-GB" sz="2000" dirty="0" smtClean="0"/>
              <a:t>)</a:t>
            </a:r>
          </a:p>
          <a:p>
            <a:pPr marL="651000" lvl="1" indent="-381000">
              <a:lnSpc>
                <a:spcPct val="80000"/>
              </a:lnSpc>
            </a:pPr>
            <a:r>
              <a:rPr lang="en-GB" sz="2000" dirty="0">
                <a:cs typeface="ＭＳ Ｐゴシック" pitchFamily="-112" charset="-128"/>
              </a:rPr>
              <a:t>This position is called a pairs trade, or an arbitrage between two stocks, often in the same industry, that usually move closely together but sometimes diverge. </a:t>
            </a:r>
          </a:p>
          <a:p>
            <a:pPr marL="651000" lvl="1" indent="-381000">
              <a:lnSpc>
                <a:spcPct val="80000"/>
              </a:lnSpc>
            </a:pPr>
            <a:endParaRPr lang="en-GB" sz="1600" dirty="0"/>
          </a:p>
          <a:p>
            <a:pPr marL="381000" indent="-381000">
              <a:lnSpc>
                <a:spcPct val="80000"/>
              </a:lnSpc>
            </a:pPr>
            <a:r>
              <a:rPr lang="en-GB" sz="2000" dirty="0"/>
              <a:t>LTCM bet that Shell was cheap compared to Royal Dutch. </a:t>
            </a:r>
            <a:endParaRPr lang="en-GB" sz="2000" dirty="0" smtClean="0"/>
          </a:p>
          <a:p>
            <a:pPr marL="651000" lvl="1" indent="-381000">
              <a:lnSpc>
                <a:spcPct val="80000"/>
              </a:lnSpc>
            </a:pPr>
            <a:r>
              <a:rPr lang="en-GB" sz="1600" dirty="0" smtClean="0"/>
              <a:t>LTCM </a:t>
            </a:r>
            <a:r>
              <a:rPr lang="en-GB" sz="1600" dirty="0"/>
              <a:t>effectively bought shares of Shell Transport and simultaneously sold </a:t>
            </a:r>
            <a:r>
              <a:rPr lang="en-GB" sz="1600" dirty="0" smtClean="0"/>
              <a:t>shares </a:t>
            </a:r>
            <a:r>
              <a:rPr lang="en-GB" sz="1600" dirty="0"/>
              <a:t>of Royal Dutch. </a:t>
            </a:r>
            <a:endParaRPr lang="en-GB" sz="1600" dirty="0" smtClean="0"/>
          </a:p>
          <a:p>
            <a:pPr marL="651000" lvl="1" indent="-381000">
              <a:lnSpc>
                <a:spcPct val="80000"/>
              </a:lnSpc>
            </a:pPr>
            <a:endParaRPr lang="en-GB" sz="1600" dirty="0" smtClean="0"/>
          </a:p>
          <a:p>
            <a:r>
              <a:rPr lang="en-GB" sz="2000" dirty="0" smtClean="0"/>
              <a:t>They </a:t>
            </a:r>
            <a:r>
              <a:rPr lang="en-GB" sz="2000" dirty="0"/>
              <a:t>lost money when prices diverged further </a:t>
            </a:r>
            <a:r>
              <a:rPr lang="en-GB" sz="2000" dirty="0" smtClean="0"/>
              <a:t>from their </a:t>
            </a:r>
            <a:r>
              <a:rPr lang="en-GB" sz="2000" dirty="0"/>
              <a:t>theoretical values during the third quarter of 1998. </a:t>
            </a:r>
            <a:endParaRPr lang="en-GB" sz="2000" dirty="0" smtClean="0"/>
          </a:p>
          <a:p>
            <a:r>
              <a:rPr lang="en-GB" sz="2000" dirty="0" smtClean="0"/>
              <a:t>To </a:t>
            </a:r>
            <a:r>
              <a:rPr lang="en-GB" sz="2000" dirty="0"/>
              <a:t>meet liquidity needs, LTCM </a:t>
            </a:r>
            <a:r>
              <a:rPr lang="en-GB" sz="2000" dirty="0" smtClean="0"/>
              <a:t>and other </a:t>
            </a:r>
            <a:r>
              <a:rPr lang="en-GB" sz="2000" dirty="0"/>
              <a:t>hedge funds were forced to sell out their </a:t>
            </a:r>
            <a:r>
              <a:rPr lang="en-GB" sz="2000" dirty="0" smtClean="0"/>
              <a:t>positions</a:t>
            </a:r>
          </a:p>
          <a:p>
            <a:pPr lvl="1"/>
            <a:r>
              <a:rPr lang="en-GB" sz="1600" dirty="0"/>
              <a:t>Betting with borrowed money…</a:t>
            </a:r>
          </a:p>
          <a:p>
            <a:endParaRPr lang="en-GB" sz="2000" dirty="0" smtClean="0"/>
          </a:p>
          <a:p>
            <a:r>
              <a:rPr lang="en-GB" sz="2000" dirty="0" smtClean="0"/>
              <a:t>Prices converged eventually, but by then LTCM had been liquidated!</a:t>
            </a:r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20354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Limits to Arbitrage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“</a:t>
            </a:r>
            <a:r>
              <a:rPr lang="en-US" sz="3200" dirty="0" smtClean="0">
                <a:solidFill>
                  <a:srgbClr val="002060"/>
                </a:solidFill>
              </a:rPr>
              <a:t>The market can remain irrational longer than you can remain solvent</a:t>
            </a:r>
            <a:r>
              <a:rPr lang="en-GB" sz="3200" dirty="0" smtClean="0"/>
              <a:t>” </a:t>
            </a:r>
          </a:p>
          <a:p>
            <a:pPr marL="0" indent="0">
              <a:buNone/>
            </a:pPr>
            <a:r>
              <a:rPr lang="en-GB" sz="3200" dirty="0"/>
              <a:t>	</a:t>
            </a:r>
          </a:p>
          <a:p>
            <a:pPr marL="0" indent="0">
              <a:buNone/>
            </a:pPr>
            <a:r>
              <a:rPr lang="en-GB" sz="3200" dirty="0" smtClean="0"/>
              <a:t>	     - </a:t>
            </a:r>
            <a:r>
              <a:rPr lang="en-US" sz="3200" dirty="0" smtClean="0">
                <a:solidFill>
                  <a:srgbClr val="002060"/>
                </a:solidFill>
              </a:rPr>
              <a:t>John Maynard Keynes</a:t>
            </a:r>
            <a:r>
              <a:rPr lang="en-GB" sz="3200" dirty="0" smtClean="0"/>
              <a:t> </a:t>
            </a:r>
            <a:r>
              <a:rPr lang="en-GB" sz="1000" dirty="0" smtClean="0"/>
              <a:t>(</a:t>
            </a:r>
            <a:r>
              <a:rPr lang="en-GB" sz="1000" i="1" dirty="0" smtClean="0"/>
              <a:t>When Genius Failed</a:t>
            </a:r>
            <a:r>
              <a:rPr lang="en-GB" sz="1000" dirty="0" smtClean="0"/>
              <a:t> , 2000, Roger Lowenstein)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 smtClean="0"/>
              <a:t>Bulk </a:t>
            </a:r>
            <a:r>
              <a:rPr lang="en-GB" sz="2400" dirty="0"/>
              <a:t>of evidence is that overall markets are </a:t>
            </a:r>
            <a:r>
              <a:rPr lang="en-GB" sz="2400" dirty="0" smtClean="0"/>
              <a:t>efficient</a:t>
            </a:r>
          </a:p>
          <a:p>
            <a:r>
              <a:rPr lang="en-GB" sz="2400" dirty="0" smtClean="0"/>
              <a:t>Still</a:t>
            </a:r>
            <a:r>
              <a:rPr lang="en-GB" sz="2400" dirty="0"/>
              <a:t>, </a:t>
            </a:r>
            <a:r>
              <a:rPr lang="en-GB" sz="2400" dirty="0" smtClean="0"/>
              <a:t>there </a:t>
            </a:r>
            <a:r>
              <a:rPr lang="en-GB" sz="2400" dirty="0"/>
              <a:t>seem to be enough anomalies to warrant search </a:t>
            </a:r>
            <a:r>
              <a:rPr lang="en-GB" sz="2400" dirty="0" smtClean="0"/>
              <a:t>for underpricing.</a:t>
            </a:r>
          </a:p>
          <a:p>
            <a:r>
              <a:rPr lang="en-GB" sz="2400" dirty="0" smtClean="0"/>
              <a:t>Specifically, Technical </a:t>
            </a:r>
            <a:r>
              <a:rPr lang="en-GB" sz="2400" dirty="0"/>
              <a:t>Analysis </a:t>
            </a:r>
            <a:r>
              <a:rPr lang="en-GB" sz="2400" dirty="0" smtClean="0"/>
              <a:t>maybe </a:t>
            </a:r>
            <a:r>
              <a:rPr lang="en-GB" sz="2400" dirty="0"/>
              <a:t>of </a:t>
            </a:r>
            <a:r>
              <a:rPr lang="en-GB" sz="2400" dirty="0" smtClean="0"/>
              <a:t>little </a:t>
            </a:r>
            <a:r>
              <a:rPr lang="en-GB" sz="2400" dirty="0"/>
              <a:t>value </a:t>
            </a:r>
            <a:r>
              <a:rPr lang="en-GB" sz="2400" dirty="0" smtClean="0"/>
              <a:t>for short-term investments.</a:t>
            </a:r>
          </a:p>
          <a:p>
            <a:r>
              <a:rPr lang="en-GB" sz="2400" dirty="0" smtClean="0"/>
              <a:t>Research </a:t>
            </a:r>
            <a:r>
              <a:rPr lang="en-GB" sz="2400" dirty="0"/>
              <a:t>in general also supports semi-strong form efficiency</a:t>
            </a:r>
            <a:r>
              <a:rPr lang="en-GB" sz="2400" dirty="0" smtClean="0"/>
              <a:t>, but </a:t>
            </a:r>
            <a:r>
              <a:rPr lang="en-GB" sz="2400" dirty="0"/>
              <a:t>can find examples of semi-strong form inefficiency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Superior </a:t>
            </a:r>
            <a:r>
              <a:rPr lang="en-GB" sz="2400" dirty="0"/>
              <a:t>information and/or insight may earn </a:t>
            </a:r>
            <a:r>
              <a:rPr lang="en-GB" sz="2400" dirty="0" smtClean="0"/>
              <a:t>abnormal profits.</a:t>
            </a:r>
          </a:p>
          <a:p>
            <a:r>
              <a:rPr lang="en-GB" sz="2400" dirty="0" smtClean="0"/>
              <a:t>Even if investors are collectively rational, mispricing may persist due to the Limits of Arbitrage.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14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 Types of Efficiency</a:t>
            </a:r>
          </a:p>
        </p:txBody>
      </p:sp>
      <p:sp>
        <p:nvSpPr>
          <p:cNvPr id="2457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Weak-form efficiency </a:t>
            </a:r>
          </a:p>
          <a:p>
            <a:pPr lvl="1"/>
            <a:r>
              <a:rPr lang="en-US" dirty="0" smtClean="0"/>
              <a:t>The “information” is historical information on past stock prices.</a:t>
            </a:r>
          </a:p>
          <a:p>
            <a:pPr lvl="1"/>
            <a:r>
              <a:rPr lang="en-US" dirty="0" smtClean="0"/>
              <a:t>The past pattern of prices doesn't allow you to make money beyond what would be expected given your risk burden. 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Semi-strong form efficiency</a:t>
            </a:r>
          </a:p>
          <a:p>
            <a:pPr lvl="1"/>
            <a:r>
              <a:rPr lang="en-US" dirty="0" smtClean="0"/>
              <a:t>Publicly available information (announcements) doesn’t allow you to make money beyond what would be expected given your risk burden. </a:t>
            </a:r>
          </a:p>
          <a:p>
            <a:pPr lvl="1"/>
            <a:endParaRPr lang="en-US" dirty="0"/>
          </a:p>
          <a:p>
            <a:r>
              <a:rPr lang="en-US" dirty="0"/>
              <a:t>Strong-form efficiency</a:t>
            </a:r>
          </a:p>
          <a:p>
            <a:pPr lvl="1"/>
            <a:r>
              <a:rPr lang="en-US" dirty="0"/>
              <a:t>All information, including private (insider) information, is reflected.</a:t>
            </a:r>
          </a:p>
          <a:p>
            <a:pPr lvl="1"/>
            <a:r>
              <a:rPr lang="en-US" dirty="0"/>
              <a:t>All the hard work in the world doesn't allow you to make money beyond what would be expected given your risk burden.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62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predict returns?</a:t>
            </a:r>
          </a:p>
        </p:txBody>
      </p:sp>
      <p:pic>
        <p:nvPicPr>
          <p:cNvPr id="36867" name="Picture 3" descr="Serial correlatio in daily returns is close to zero." title="Serial Correla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53903" y="1750649"/>
            <a:ext cx="7169680" cy="3445431"/>
          </a:xfrm>
          <a:noFill/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28650" y="4495800"/>
            <a:ext cx="6553200" cy="1828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dirty="0" smtClean="0">
              <a:solidFill>
                <a:schemeClr val="tx1"/>
              </a:solidFill>
              <a:latin typeface="Arial" charset="0"/>
            </a:endParaRPr>
          </a:p>
          <a:p>
            <a:pPr marL="285750" indent="-28575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make sense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dirty="0" smtClean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we predict returns?</a:t>
            </a:r>
            <a:endParaRPr lang="en-US" dirty="0" smtClean="0"/>
          </a:p>
        </p:txBody>
      </p:sp>
      <p:sp>
        <p:nvSpPr>
          <p:cNvPr id="37891" name="Rectangle 9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Stock prices should (approximately) follow a random walk.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P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>
                <a:sym typeface="Symbol" pitchFamily="18" charset="2"/>
              </a:rPr>
              <a:t> + P</a:t>
            </a:r>
            <a:r>
              <a:rPr lang="en-US" sz="2400" baseline="-25000" dirty="0" smtClean="0">
                <a:sym typeface="Symbol" pitchFamily="18" charset="2"/>
              </a:rPr>
              <a:t>t-1 </a:t>
            </a:r>
            <a:r>
              <a:rPr lang="en-US" sz="2400" dirty="0">
                <a:sym typeface="Symbol" pitchFamily="18" charset="2"/>
              </a:rPr>
              <a:t>+ </a:t>
            </a:r>
            <a:r>
              <a:rPr lang="en-US" sz="2400" baseline="-25000" dirty="0">
                <a:sym typeface="Symbol" pitchFamily="18" charset="2"/>
              </a:rPr>
              <a:t>t      </a:t>
            </a:r>
            <a:r>
              <a:rPr lang="en-US" sz="2400" dirty="0">
                <a:sym typeface="Symbol" pitchFamily="18" charset="2"/>
              </a:rPr>
              <a:t></a:t>
            </a:r>
            <a:r>
              <a:rPr lang="en-US" sz="2400" baseline="-25000" dirty="0">
                <a:sym typeface="Symbol" pitchFamily="18" charset="2"/>
              </a:rPr>
              <a:t>t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>
                <a:cs typeface="Arial" pitchFamily="34" charset="0"/>
                <a:sym typeface="Symbol" pitchFamily="18" charset="2"/>
              </a:rPr>
              <a:t>~ IID(0, </a:t>
            </a:r>
            <a:r>
              <a:rPr lang="en-US" sz="2400" baseline="30000" dirty="0">
                <a:cs typeface="Arial" pitchFamily="34" charset="0"/>
                <a:sym typeface="Symbol" pitchFamily="18" charset="2"/>
              </a:rPr>
              <a:t>2</a:t>
            </a:r>
            <a:r>
              <a:rPr lang="en-US" sz="2400" dirty="0">
                <a:cs typeface="Arial" pitchFamily="34" charset="0"/>
                <a:sym typeface="Symbol" pitchFamily="18" charset="2"/>
              </a:rPr>
              <a:t>) 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lang="en-US" sz="2400" dirty="0" smtClean="0">
                <a:cs typeface="Arial" pitchFamily="34" charset="0"/>
                <a:sym typeface="Symbol" pitchFamily="18" charset="2"/>
              </a:rPr>
              <a:t>	</a:t>
            </a:r>
            <a:r>
              <a:rPr lang="en-US" sz="2400" dirty="0" err="1" smtClean="0">
                <a:cs typeface="Arial" pitchFamily="34" charset="0"/>
                <a:sym typeface="Symbol" pitchFamily="18" charset="2"/>
              </a:rPr>
              <a:t>r</a:t>
            </a:r>
            <a:r>
              <a:rPr lang="en-US" sz="2400" baseline="-25000" dirty="0" err="1" smtClean="0">
                <a:cs typeface="Arial" pitchFamily="34" charset="0"/>
                <a:sym typeface="Symbol" pitchFamily="18" charset="2"/>
              </a:rPr>
              <a:t>t</a:t>
            </a:r>
            <a:r>
              <a:rPr lang="en-US" sz="2400" dirty="0" smtClean="0">
                <a:cs typeface="Arial" pitchFamily="34" charset="0"/>
                <a:sym typeface="Symbol" pitchFamily="18" charset="2"/>
              </a:rPr>
              <a:t> </a:t>
            </a:r>
            <a:r>
              <a:rPr lang="en-US" sz="2400" dirty="0">
                <a:cs typeface="Arial" pitchFamily="34" charset="0"/>
                <a:sym typeface="Symbol" pitchFamily="18" charset="2"/>
              </a:rPr>
              <a:t>~ </a:t>
            </a:r>
            <a:r>
              <a:rPr lang="en-US" sz="2400" dirty="0" smtClean="0">
                <a:cs typeface="Arial" pitchFamily="34" charset="0"/>
                <a:sym typeface="Symbol" pitchFamily="18" charset="2"/>
              </a:rPr>
              <a:t>IID(, </a:t>
            </a:r>
            <a:r>
              <a:rPr lang="en-US" sz="2400" dirty="0">
                <a:cs typeface="Arial" pitchFamily="34" charset="0"/>
                <a:sym typeface="Symbol" pitchFamily="18" charset="2"/>
              </a:rPr>
              <a:t></a:t>
            </a:r>
            <a:r>
              <a:rPr lang="en-US" sz="2400" baseline="30000" dirty="0">
                <a:cs typeface="Arial" pitchFamily="34" charset="0"/>
                <a:sym typeface="Symbol" pitchFamily="18" charset="2"/>
              </a:rPr>
              <a:t>2</a:t>
            </a:r>
            <a:r>
              <a:rPr lang="en-US" sz="2400" dirty="0">
                <a:cs typeface="Arial" pitchFamily="34" charset="0"/>
                <a:sym typeface="Symbol" pitchFamily="18" charset="2"/>
              </a:rPr>
              <a:t>)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</a:p>
          <a:p>
            <a:pPr>
              <a:buNone/>
            </a:pPr>
            <a:r>
              <a:rPr lang="en-US" sz="2400" i="1" dirty="0" smtClean="0"/>
              <a:t>	AMD announces that it has produced an inexpensive processor chip. It expects sales to be strong, though the product will not go on the market for a month.</a:t>
            </a:r>
          </a:p>
          <a:p>
            <a:pPr lvl="1"/>
            <a:r>
              <a:rPr lang="en-US" sz="2000" dirty="0" smtClean="0"/>
              <a:t>Will AMD's stock have high returns in the next month?</a:t>
            </a:r>
          </a:p>
        </p:txBody>
      </p:sp>
    </p:spTree>
    <p:extLst>
      <p:ext uri="{BB962C8B-B14F-4D97-AF65-F5344CB8AC3E}">
        <p14:creationId xmlns:p14="http://schemas.microsoft.com/office/powerpoint/2010/main" val="22566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we predict returns?</a:t>
            </a:r>
            <a:endParaRPr lang="en-US" dirty="0" smtClean="0"/>
          </a:p>
        </p:txBody>
      </p:sp>
      <p:sp>
        <p:nvSpPr>
          <p:cNvPr id="37891" name="Rectangle 9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2000" dirty="0" smtClean="0"/>
          </a:p>
          <a:p>
            <a:pPr marL="0" indent="0" algn="ctr">
              <a:buNone/>
            </a:pPr>
            <a:r>
              <a:rPr lang="en-GB" sz="2000" dirty="0" smtClean="0"/>
              <a:t>“</a:t>
            </a:r>
            <a:r>
              <a:rPr lang="en-GB" sz="2000" i="1" dirty="0" smtClean="0"/>
              <a:t>The </a:t>
            </a:r>
            <a:r>
              <a:rPr lang="en-GB" sz="2000" i="1" dirty="0"/>
              <a:t>influences which determine the movements of the Stock Exchange are innumerable. Events past, present or even anticipated, often showing no </a:t>
            </a:r>
            <a:r>
              <a:rPr lang="en-GB" sz="2000" i="1" dirty="0" smtClean="0"/>
              <a:t>apparent </a:t>
            </a:r>
            <a:r>
              <a:rPr lang="en-GB" sz="2000" i="1" dirty="0"/>
              <a:t>connection with its fluctuations, yet have repercussions on its </a:t>
            </a:r>
            <a:r>
              <a:rPr lang="en-GB" sz="2000" i="1" dirty="0" smtClean="0"/>
              <a:t>course…The </a:t>
            </a:r>
            <a:r>
              <a:rPr lang="en-GB" sz="2000" i="1" dirty="0"/>
              <a:t>determination of these fluctuations is subject to an infinite </a:t>
            </a:r>
            <a:r>
              <a:rPr lang="en-GB" sz="2000" i="1" dirty="0" smtClean="0"/>
              <a:t>number of factors</a:t>
            </a:r>
            <a:r>
              <a:rPr lang="en-GB" sz="2000" i="1" dirty="0"/>
              <a:t>: it is therefore impossible to expect a mathematically exact </a:t>
            </a:r>
            <a:r>
              <a:rPr lang="en-GB" sz="2000" i="1" dirty="0" smtClean="0"/>
              <a:t>forecast. Contradictory </a:t>
            </a:r>
            <a:r>
              <a:rPr lang="en-GB" sz="2000" i="1" dirty="0"/>
              <a:t>opinions in regard to these fluctuations are so divided that at </a:t>
            </a:r>
            <a:r>
              <a:rPr lang="en-GB" sz="2000" i="1" dirty="0" smtClean="0"/>
              <a:t>the same </a:t>
            </a:r>
            <a:r>
              <a:rPr lang="en-GB" sz="2000" i="1" dirty="0"/>
              <a:t>instant buyers believe the market is rising and sellers that it is falling</a:t>
            </a:r>
            <a:r>
              <a:rPr lang="en-GB" sz="2000" dirty="0" smtClean="0"/>
              <a:t>.”</a:t>
            </a:r>
            <a:endParaRPr lang="en-US" sz="2000" dirty="0"/>
          </a:p>
          <a:p>
            <a:pPr marL="0" indent="0" algn="ctr">
              <a:buNone/>
            </a:pPr>
            <a:endParaRPr lang="en-GB" sz="2000" i="1" dirty="0"/>
          </a:p>
          <a:p>
            <a:pPr marL="0" indent="0" algn="ctr">
              <a:buNone/>
            </a:pPr>
            <a:r>
              <a:rPr lang="en-GB" sz="2000" i="1" dirty="0" err="1" smtClean="0"/>
              <a:t>Théorie</a:t>
            </a:r>
            <a:r>
              <a:rPr lang="en-GB" sz="2000" i="1" dirty="0" smtClean="0"/>
              <a:t> </a:t>
            </a:r>
            <a:r>
              <a:rPr lang="en-GB" sz="2000" i="1" dirty="0"/>
              <a:t>de la </a:t>
            </a:r>
            <a:r>
              <a:rPr lang="en-GB" sz="2000" i="1" dirty="0" err="1"/>
              <a:t>spéculation</a:t>
            </a:r>
            <a:r>
              <a:rPr lang="en-GB" sz="2000" i="1" dirty="0"/>
              <a:t>, </a:t>
            </a:r>
            <a:r>
              <a:rPr lang="en-US" sz="2000" dirty="0"/>
              <a:t>Bachelier (</a:t>
            </a:r>
            <a:r>
              <a:rPr lang="en-US" sz="2000" b="1" dirty="0"/>
              <a:t>1900) </a:t>
            </a:r>
            <a:r>
              <a:rPr lang="en-US" sz="2000" b="1" dirty="0" smtClean="0"/>
              <a:t>(</a:t>
            </a:r>
            <a:r>
              <a:rPr lang="en-US" sz="2000" dirty="0" smtClean="0"/>
              <a:t>as translated by D. May)</a:t>
            </a:r>
          </a:p>
        </p:txBody>
      </p:sp>
    </p:spTree>
    <p:extLst>
      <p:ext uri="{BB962C8B-B14F-4D97-AF65-F5344CB8AC3E}">
        <p14:creationId xmlns:p14="http://schemas.microsoft.com/office/powerpoint/2010/main" val="867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we predict returns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r>
              <a:rPr lang="en-US" altLang="zh-CN" sz="3200" dirty="0"/>
              <a:t>Evidence: Rouwenhorst (1998) </a:t>
            </a:r>
            <a:endParaRPr lang="zh-CN" altLang="en-US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1" descr="Table showing evidence that past winner continue to out perform past losers." title="Momentum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28650" y="1802296"/>
            <a:ext cx="7773228" cy="4215124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882DF9D8-12EC-0046-93E0-88EA8E58089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1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on Efficiency </a:t>
            </a:r>
            <a:br>
              <a:rPr lang="en-US" dirty="0"/>
            </a:br>
            <a:r>
              <a:rPr lang="en-US" dirty="0" smtClean="0"/>
              <a:t>-Fundamental </a:t>
            </a:r>
            <a:r>
              <a:rPr lang="en-US" dirty="0"/>
              <a:t>Analysis</a:t>
            </a:r>
            <a:endParaRPr lang="en-US" dirty="0" smtClean="0"/>
          </a:p>
        </p:txBody>
      </p:sp>
      <p:sp>
        <p:nvSpPr>
          <p:cNvPr id="51814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Uses </a:t>
            </a:r>
            <a:r>
              <a:rPr lang="en-US" sz="2800" dirty="0"/>
              <a:t>economic and accounting information to predict stock prices</a:t>
            </a:r>
          </a:p>
          <a:p>
            <a:pPr lvl="1"/>
            <a:r>
              <a:rPr lang="en-US" sz="2800" dirty="0"/>
              <a:t>Semi strong form efficiency &amp; fundamental analysis</a:t>
            </a:r>
          </a:p>
          <a:p>
            <a:pPr lvl="1"/>
            <a:r>
              <a:rPr lang="en-US" sz="2800" dirty="0"/>
              <a:t>Evidence is mostly consistent with semi strong, but not strong efficiency</a:t>
            </a:r>
          </a:p>
        </p:txBody>
      </p:sp>
    </p:spTree>
    <p:extLst>
      <p:ext uri="{BB962C8B-B14F-4D97-AF65-F5344CB8AC3E}">
        <p14:creationId xmlns:p14="http://schemas.microsoft.com/office/powerpoint/2010/main" val="41219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1593</Words>
  <Application>Microsoft Office PowerPoint</Application>
  <PresentationFormat>On-screen Show (4:3)</PresentationFormat>
  <Paragraphs>293</Paragraphs>
  <Slides>38</Slides>
  <Notes>15</Notes>
  <HiddenSlides>0</HiddenSlides>
  <MMClips>4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ＭＳ Ｐゴシック</vt:lpstr>
      <vt:lpstr>Arial</vt:lpstr>
      <vt:lpstr>Book Antiqua</vt:lpstr>
      <vt:lpstr>Calibri</vt:lpstr>
      <vt:lpstr>等线 Light</vt:lpstr>
      <vt:lpstr>Symbol</vt:lpstr>
      <vt:lpstr>Tahoma</vt:lpstr>
      <vt:lpstr>Times New Roman</vt:lpstr>
      <vt:lpstr>Wingdings</vt:lpstr>
      <vt:lpstr>Wingdings 2</vt:lpstr>
      <vt:lpstr>Office Theme</vt:lpstr>
      <vt:lpstr>Equation</vt:lpstr>
      <vt:lpstr>   INVESTMENTS</vt:lpstr>
      <vt:lpstr>Outline</vt:lpstr>
      <vt:lpstr>Market Efficiency</vt:lpstr>
      <vt:lpstr>Three Types of Efficiency</vt:lpstr>
      <vt:lpstr>Can we predict returns?</vt:lpstr>
      <vt:lpstr>Can we predict returns?</vt:lpstr>
      <vt:lpstr>Can we predict returns?</vt:lpstr>
      <vt:lpstr>Can we predict returns? Evidence: Rouwenhorst (1998) </vt:lpstr>
      <vt:lpstr>Evidence on Efficiency  -Fundamental Analysis</vt:lpstr>
      <vt:lpstr>Asset Pricing and Market Efficiency</vt:lpstr>
      <vt:lpstr>Asset Pricing and Market Efficiency</vt:lpstr>
      <vt:lpstr>Reaction to news</vt:lpstr>
      <vt:lpstr>Post-Earnings-Announcement Price Drift</vt:lpstr>
      <vt:lpstr>Mutual Fund Performance</vt:lpstr>
      <vt:lpstr>Mutual Fund Performance</vt:lpstr>
      <vt:lpstr>Persistence of Mutual Fund Performance</vt:lpstr>
      <vt:lpstr>Mergers</vt:lpstr>
      <vt:lpstr>Insider Trading</vt:lpstr>
      <vt:lpstr>Grossman-Stiglitz Paradox </vt:lpstr>
      <vt:lpstr>Insider Trading: what is illegal?</vt:lpstr>
      <vt:lpstr>Insider Trading: what is illegal?</vt:lpstr>
      <vt:lpstr>Insider Trading: what is illegal?</vt:lpstr>
      <vt:lpstr>Insider Trading: what is illegal? </vt:lpstr>
      <vt:lpstr>Insider Trading: should it be legal? </vt:lpstr>
      <vt:lpstr>Limits to Arbitrage</vt:lpstr>
      <vt:lpstr>Limits to Arbitrage</vt:lpstr>
      <vt:lpstr>Corporate (10yrs) AAA &amp; AA</vt:lpstr>
      <vt:lpstr>Limits to Arbitrage</vt:lpstr>
      <vt:lpstr>Limits to Arbitrage</vt:lpstr>
      <vt:lpstr>Limits to Arbitrage</vt:lpstr>
      <vt:lpstr>Limits to Arbitrage</vt:lpstr>
      <vt:lpstr>Limits to Arbitrage</vt:lpstr>
      <vt:lpstr>Limits to Arbitrage</vt:lpstr>
      <vt:lpstr>Limits to Arbitrage</vt:lpstr>
      <vt:lpstr>Limits to Arbitrage</vt:lpstr>
      <vt:lpstr>Limits to Arbitrage</vt:lpstr>
      <vt:lpstr>Limits to Arbitrage</vt:lpstr>
      <vt:lpstr>Summary</vt:lpstr>
    </vt:vector>
  </TitlesOfParts>
  <Company>WBS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Pegg, Nicki</dc:creator>
  <cp:lastModifiedBy>Vikas Raman</cp:lastModifiedBy>
  <cp:revision>53</cp:revision>
  <dcterms:created xsi:type="dcterms:W3CDTF">2015-09-25T11:17:18Z</dcterms:created>
  <dcterms:modified xsi:type="dcterms:W3CDTF">2020-02-03T20:29:39Z</dcterms:modified>
</cp:coreProperties>
</file>